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 id="2147483864" r:id="rId3"/>
    <p:sldMasterId id="2147483876" r:id="rId4"/>
  </p:sldMasterIdLst>
  <p:notesMasterIdLst>
    <p:notesMasterId r:id="rId32"/>
  </p:notesMasterIdLst>
  <p:sldIdLst>
    <p:sldId id="256" r:id="rId5"/>
    <p:sldId id="661" r:id="rId6"/>
    <p:sldId id="657" r:id="rId7"/>
    <p:sldId id="352" r:id="rId8"/>
    <p:sldId id="258" r:id="rId9"/>
    <p:sldId id="259" r:id="rId10"/>
    <p:sldId id="354" r:id="rId11"/>
    <p:sldId id="355" r:id="rId12"/>
    <p:sldId id="341" r:id="rId13"/>
    <p:sldId id="342" r:id="rId14"/>
    <p:sldId id="312" r:id="rId15"/>
    <p:sldId id="313" r:id="rId16"/>
    <p:sldId id="348" r:id="rId17"/>
    <p:sldId id="317" r:id="rId18"/>
    <p:sldId id="349" r:id="rId19"/>
    <p:sldId id="318" r:id="rId20"/>
    <p:sldId id="316" r:id="rId21"/>
    <p:sldId id="315" r:id="rId22"/>
    <p:sldId id="319" r:id="rId23"/>
    <p:sldId id="325" r:id="rId24"/>
    <p:sldId id="326" r:id="rId25"/>
    <p:sldId id="328" r:id="rId26"/>
    <p:sldId id="330" r:id="rId27"/>
    <p:sldId id="331" r:id="rId28"/>
    <p:sldId id="332" r:id="rId29"/>
    <p:sldId id="658" r:id="rId30"/>
    <p:sldId id="31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022"/>
    <a:srgbClr val="0A003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08"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5A037-1E59-4827-8C87-E4BFE9777E4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874D305-6ED4-4621-8748-FF754B32A170}">
      <dgm:prSet phldrT="[Text]" custT="1"/>
      <dgm:spPr/>
      <dgm:t>
        <a:bodyPr/>
        <a:lstStyle/>
        <a:p>
          <a:r>
            <a:rPr lang="en-US" sz="2800" b="1" i="0" dirty="0">
              <a:effectLst>
                <a:outerShdw blurRad="38100" dist="38100" dir="2700000" algn="tl">
                  <a:srgbClr val="000000">
                    <a:alpha val="43137"/>
                  </a:srgbClr>
                </a:outerShdw>
              </a:effectLst>
            </a:rPr>
            <a:t>Certified Telemedicine Presenter Course</a:t>
          </a:r>
          <a:r>
            <a:rPr lang="en-US" sz="2800" i="0" dirty="0">
              <a:effectLst>
                <a:outerShdw blurRad="38100" dist="38100" dir="2700000" algn="tl">
                  <a:srgbClr val="000000">
                    <a:alpha val="43137"/>
                  </a:srgbClr>
                </a:outerShdw>
              </a:effectLst>
            </a:rPr>
            <a:t> </a:t>
          </a:r>
        </a:p>
      </dgm:t>
    </dgm:pt>
    <dgm:pt modelId="{A2E343D4-AB41-414A-9CA6-52B96BF3404E}" type="parTrans" cxnId="{172AC6BB-5A7C-4BEF-82F7-8D214C377604}">
      <dgm:prSet/>
      <dgm:spPr/>
      <dgm:t>
        <a:bodyPr/>
        <a:lstStyle/>
        <a:p>
          <a:endParaRPr lang="en-US"/>
        </a:p>
      </dgm:t>
    </dgm:pt>
    <dgm:pt modelId="{794473DE-1BE9-4872-8627-3D338E3423A5}" type="sibTrans" cxnId="{172AC6BB-5A7C-4BEF-82F7-8D214C377604}">
      <dgm:prSet/>
      <dgm:spPr/>
      <dgm:t>
        <a:bodyPr/>
        <a:lstStyle/>
        <a:p>
          <a:endParaRPr lang="en-US"/>
        </a:p>
      </dgm:t>
    </dgm:pt>
    <dgm:pt modelId="{5E46C0BF-A0CB-4F43-9FF9-1D03C2BFA542}">
      <dgm:prSet phldrT="[Text]"/>
      <dgm:spPr/>
      <dgm:t>
        <a:bodyPr/>
        <a:lstStyle/>
        <a:p>
          <a:r>
            <a:rPr lang="en-US" sz="1900" i="1" dirty="0"/>
            <a:t>designed so that its graduates will gain insights and skills in order to correctly and confidently present patients during virtual encounters with healthcare providers and a variety of specialists.</a:t>
          </a:r>
          <a:endParaRPr lang="en-US" sz="1900" dirty="0"/>
        </a:p>
      </dgm:t>
    </dgm:pt>
    <dgm:pt modelId="{0DEA4A65-15F1-4258-94C3-78CCB87AD1FC}" type="parTrans" cxnId="{4A51FAE2-AF55-4A32-B5CB-4E5C783D192E}">
      <dgm:prSet/>
      <dgm:spPr/>
      <dgm:t>
        <a:bodyPr/>
        <a:lstStyle/>
        <a:p>
          <a:endParaRPr lang="en-US"/>
        </a:p>
      </dgm:t>
    </dgm:pt>
    <dgm:pt modelId="{ECEC6DFF-8BD2-4B41-B17A-2487F979F7EE}" type="sibTrans" cxnId="{4A51FAE2-AF55-4A32-B5CB-4E5C783D192E}">
      <dgm:prSet/>
      <dgm:spPr/>
      <dgm:t>
        <a:bodyPr/>
        <a:lstStyle/>
        <a:p>
          <a:endParaRPr lang="en-US"/>
        </a:p>
      </dgm:t>
    </dgm:pt>
    <dgm:pt modelId="{13ABABF1-9A4C-48A0-B239-0C03AACD39AE}">
      <dgm:prSet phldrT="[Text]" custT="1"/>
      <dgm:spPr/>
      <dgm:t>
        <a:bodyPr/>
        <a:lstStyle/>
        <a:p>
          <a:r>
            <a:rPr lang="en-US" sz="2800" b="1" i="0" dirty="0">
              <a:effectLst>
                <a:outerShdw blurRad="38100" dist="38100" dir="2700000" algn="tl">
                  <a:srgbClr val="000000">
                    <a:alpha val="43137"/>
                  </a:srgbClr>
                </a:outerShdw>
              </a:effectLst>
            </a:rPr>
            <a:t>Certified Telehealth Coordinator Course</a:t>
          </a:r>
        </a:p>
      </dgm:t>
    </dgm:pt>
    <dgm:pt modelId="{B21878B4-C868-473B-99A8-2D1E7B2D1D55}" type="parTrans" cxnId="{C5D7B50E-41EA-4BD6-8EAE-BD8308621A31}">
      <dgm:prSet/>
      <dgm:spPr/>
      <dgm:t>
        <a:bodyPr/>
        <a:lstStyle/>
        <a:p>
          <a:endParaRPr lang="en-US"/>
        </a:p>
      </dgm:t>
    </dgm:pt>
    <dgm:pt modelId="{57012E96-680F-409C-8EA1-62465003AF6B}" type="sibTrans" cxnId="{C5D7B50E-41EA-4BD6-8EAE-BD8308621A31}">
      <dgm:prSet/>
      <dgm:spPr/>
      <dgm:t>
        <a:bodyPr/>
        <a:lstStyle/>
        <a:p>
          <a:endParaRPr lang="en-US"/>
        </a:p>
      </dgm:t>
    </dgm:pt>
    <dgm:pt modelId="{56F16A83-5DFF-4761-814E-DC66DAF423F2}">
      <dgm:prSet phldrT="[Text]"/>
      <dgm:spPr/>
      <dgm:t>
        <a:bodyPr/>
        <a:lstStyle/>
        <a:p>
          <a:r>
            <a:rPr lang="en-US" sz="1900" i="1" dirty="0"/>
            <a:t>designed so that its graduates will gain insights and skills to successfully implement, coordinate, and manage a telehealth program.</a:t>
          </a:r>
          <a:endParaRPr lang="en-US" sz="1900" dirty="0"/>
        </a:p>
      </dgm:t>
    </dgm:pt>
    <dgm:pt modelId="{6CDA8B7D-E777-4952-9C80-0F7FF31E5DF2}" type="parTrans" cxnId="{48BA2F3E-9992-405A-8155-2764131AF293}">
      <dgm:prSet/>
      <dgm:spPr/>
      <dgm:t>
        <a:bodyPr/>
        <a:lstStyle/>
        <a:p>
          <a:endParaRPr lang="en-US"/>
        </a:p>
      </dgm:t>
    </dgm:pt>
    <dgm:pt modelId="{16A84C01-121C-4C6F-8BB2-4F7D38143BE6}" type="sibTrans" cxnId="{48BA2F3E-9992-405A-8155-2764131AF293}">
      <dgm:prSet/>
      <dgm:spPr/>
      <dgm:t>
        <a:bodyPr/>
        <a:lstStyle/>
        <a:p>
          <a:endParaRPr lang="en-US"/>
        </a:p>
      </dgm:t>
    </dgm:pt>
    <dgm:pt modelId="{DD6EF810-483D-4E6D-AA72-4518CE7B1244}">
      <dgm:prSet phldrT="[Text]" custT="1"/>
      <dgm:spPr/>
      <dgm:t>
        <a:bodyPr/>
        <a:lstStyle/>
        <a:p>
          <a:r>
            <a:rPr lang="en-US" sz="2800" b="1" i="0" dirty="0">
              <a:effectLst>
                <a:outerShdw blurRad="38100" dist="38100" dir="2700000" algn="tl">
                  <a:srgbClr val="000000">
                    <a:alpha val="43137"/>
                  </a:srgbClr>
                </a:outerShdw>
              </a:effectLst>
            </a:rPr>
            <a:t>Certified Telehealth Liaison Course </a:t>
          </a:r>
        </a:p>
      </dgm:t>
    </dgm:pt>
    <dgm:pt modelId="{1CF5D358-747F-4B9D-AA98-5427580706A9}" type="parTrans" cxnId="{36E1F8CA-41E5-4278-BAE7-517CB215E3F5}">
      <dgm:prSet/>
      <dgm:spPr/>
      <dgm:t>
        <a:bodyPr/>
        <a:lstStyle/>
        <a:p>
          <a:endParaRPr lang="en-US"/>
        </a:p>
      </dgm:t>
    </dgm:pt>
    <dgm:pt modelId="{D358AE24-33ED-407D-A3AF-C5FEF7885813}" type="sibTrans" cxnId="{36E1F8CA-41E5-4278-BAE7-517CB215E3F5}">
      <dgm:prSet/>
      <dgm:spPr/>
      <dgm:t>
        <a:bodyPr/>
        <a:lstStyle/>
        <a:p>
          <a:endParaRPr lang="en-US"/>
        </a:p>
      </dgm:t>
    </dgm:pt>
    <dgm:pt modelId="{60FCBA6F-AB17-4D39-90F6-A5B3E7048114}">
      <dgm:prSet phldrT="[Text]"/>
      <dgm:spPr/>
      <dgm:t>
        <a:bodyPr/>
        <a:lstStyle/>
        <a:p>
          <a:r>
            <a:rPr lang="en-US" sz="1900" i="1" dirty="0"/>
            <a:t>designed so that its graduates will gain insights and confidence to successfully serve as a leader, promoter, and marketer in the telehealth industry. </a:t>
          </a:r>
          <a:endParaRPr lang="en-US" sz="1900" dirty="0"/>
        </a:p>
      </dgm:t>
    </dgm:pt>
    <dgm:pt modelId="{32C23142-AA1F-46B2-A89A-B6473F3E2D9F}" type="parTrans" cxnId="{44CE65B8-5E98-4161-8A1F-B328ABBA6A78}">
      <dgm:prSet/>
      <dgm:spPr/>
      <dgm:t>
        <a:bodyPr/>
        <a:lstStyle/>
        <a:p>
          <a:endParaRPr lang="en-US"/>
        </a:p>
      </dgm:t>
    </dgm:pt>
    <dgm:pt modelId="{00309A40-44B9-44C9-8953-BE8CFB5E0146}" type="sibTrans" cxnId="{44CE65B8-5E98-4161-8A1F-B328ABBA6A78}">
      <dgm:prSet/>
      <dgm:spPr/>
      <dgm:t>
        <a:bodyPr/>
        <a:lstStyle/>
        <a:p>
          <a:endParaRPr lang="en-US"/>
        </a:p>
      </dgm:t>
    </dgm:pt>
    <dgm:pt modelId="{3B516292-FAE5-4123-BB2E-DEEAFD675D07}" type="pres">
      <dgm:prSet presAssocID="{94E5A037-1E59-4827-8C87-E4BFE9777E46}" presName="linear" presStyleCnt="0">
        <dgm:presLayoutVars>
          <dgm:dir/>
          <dgm:resizeHandles val="exact"/>
        </dgm:presLayoutVars>
      </dgm:prSet>
      <dgm:spPr/>
    </dgm:pt>
    <dgm:pt modelId="{151ADB90-61D2-4B41-A05B-3F6CBA0745E8}" type="pres">
      <dgm:prSet presAssocID="{C874D305-6ED4-4621-8748-FF754B32A170}" presName="comp" presStyleCnt="0"/>
      <dgm:spPr/>
    </dgm:pt>
    <dgm:pt modelId="{09A58B16-2885-418F-9EC5-2E528D1298B2}" type="pres">
      <dgm:prSet presAssocID="{C874D305-6ED4-4621-8748-FF754B32A170}" presName="box" presStyleLbl="node1" presStyleIdx="0" presStyleCnt="3" custLinFactNeighborX="-38706" custLinFactNeighborY="-49373"/>
      <dgm:spPr/>
    </dgm:pt>
    <dgm:pt modelId="{D4324463-9150-4CBE-9686-73C76ACCEF22}" type="pres">
      <dgm:prSet presAssocID="{C874D305-6ED4-4621-8748-FF754B32A170}" presName="img" presStyleLbl="fgImgPlace1" presStyleIdx="0" presStyleCnt="3"/>
      <dgm:spPr>
        <a:blipFill rotWithShape="1">
          <a:blip xmlns:r="http://schemas.openxmlformats.org/officeDocument/2006/relationships" r:embed="rId1"/>
          <a:stretch>
            <a:fillRect/>
          </a:stretch>
        </a:blipFill>
      </dgm:spPr>
    </dgm:pt>
    <dgm:pt modelId="{8F732C07-91C6-482E-8122-D38AC1A36B0F}" type="pres">
      <dgm:prSet presAssocID="{C874D305-6ED4-4621-8748-FF754B32A170}" presName="text" presStyleLbl="node1" presStyleIdx="0" presStyleCnt="3">
        <dgm:presLayoutVars>
          <dgm:bulletEnabled val="1"/>
        </dgm:presLayoutVars>
      </dgm:prSet>
      <dgm:spPr/>
    </dgm:pt>
    <dgm:pt modelId="{88F832E7-D30F-4627-863A-D7DD931FD9B7}" type="pres">
      <dgm:prSet presAssocID="{794473DE-1BE9-4872-8627-3D338E3423A5}" presName="spacer" presStyleCnt="0"/>
      <dgm:spPr/>
    </dgm:pt>
    <dgm:pt modelId="{EE09FC86-4E5E-40C6-AFD9-E5769863F375}" type="pres">
      <dgm:prSet presAssocID="{13ABABF1-9A4C-48A0-B239-0C03AACD39AE}" presName="comp" presStyleCnt="0"/>
      <dgm:spPr/>
    </dgm:pt>
    <dgm:pt modelId="{401EA3EC-7C0F-4D38-8FE9-D8F63B22E9A5}" type="pres">
      <dgm:prSet presAssocID="{13ABABF1-9A4C-48A0-B239-0C03AACD39AE}" presName="box" presStyleLbl="node1" presStyleIdx="1" presStyleCnt="3"/>
      <dgm:spPr/>
    </dgm:pt>
    <dgm:pt modelId="{CF7D9BB5-D7FA-4D53-B779-FCAB892C9204}" type="pres">
      <dgm:prSet presAssocID="{13ABABF1-9A4C-48A0-B239-0C03AACD39AE}" presName="img" presStyleLbl="fgImgPlace1" presStyleIdx="1" presStyleCnt="3"/>
      <dgm:spPr>
        <a:blipFill rotWithShape="1">
          <a:blip xmlns:r="http://schemas.openxmlformats.org/officeDocument/2006/relationships" r:embed="rId2"/>
          <a:stretch>
            <a:fillRect/>
          </a:stretch>
        </a:blipFill>
      </dgm:spPr>
    </dgm:pt>
    <dgm:pt modelId="{AAEC522D-63C5-45B3-B8DD-733FCA8EBCEE}" type="pres">
      <dgm:prSet presAssocID="{13ABABF1-9A4C-48A0-B239-0C03AACD39AE}" presName="text" presStyleLbl="node1" presStyleIdx="1" presStyleCnt="3">
        <dgm:presLayoutVars>
          <dgm:bulletEnabled val="1"/>
        </dgm:presLayoutVars>
      </dgm:prSet>
      <dgm:spPr/>
    </dgm:pt>
    <dgm:pt modelId="{04D507D1-7E88-4C25-975C-C17F64F6D26C}" type="pres">
      <dgm:prSet presAssocID="{57012E96-680F-409C-8EA1-62465003AF6B}" presName="spacer" presStyleCnt="0"/>
      <dgm:spPr/>
    </dgm:pt>
    <dgm:pt modelId="{65B2A070-2372-46D8-A5F2-EBB76B936B47}" type="pres">
      <dgm:prSet presAssocID="{DD6EF810-483D-4E6D-AA72-4518CE7B1244}" presName="comp" presStyleCnt="0"/>
      <dgm:spPr/>
    </dgm:pt>
    <dgm:pt modelId="{75D5609A-0E3C-446E-8551-78A8B4A7E936}" type="pres">
      <dgm:prSet presAssocID="{DD6EF810-483D-4E6D-AA72-4518CE7B1244}" presName="box" presStyleLbl="node1" presStyleIdx="2" presStyleCnt="3"/>
      <dgm:spPr/>
    </dgm:pt>
    <dgm:pt modelId="{E09A59E2-55DC-4C46-BF04-86E3C075BFA2}" type="pres">
      <dgm:prSet presAssocID="{DD6EF810-483D-4E6D-AA72-4518CE7B1244}" presName="img" presStyleLbl="fgImgPlace1" presStyleIdx="2" presStyleCnt="3"/>
      <dgm:spPr>
        <a:blipFill rotWithShape="1">
          <a:blip xmlns:r="http://schemas.openxmlformats.org/officeDocument/2006/relationships" r:embed="rId3"/>
          <a:stretch>
            <a:fillRect/>
          </a:stretch>
        </a:blipFill>
      </dgm:spPr>
    </dgm:pt>
    <dgm:pt modelId="{3C93B6FE-71C5-428E-94E8-66FE5DA2410E}" type="pres">
      <dgm:prSet presAssocID="{DD6EF810-483D-4E6D-AA72-4518CE7B1244}" presName="text" presStyleLbl="node1" presStyleIdx="2" presStyleCnt="3">
        <dgm:presLayoutVars>
          <dgm:bulletEnabled val="1"/>
        </dgm:presLayoutVars>
      </dgm:prSet>
      <dgm:spPr/>
    </dgm:pt>
  </dgm:ptLst>
  <dgm:cxnLst>
    <dgm:cxn modelId="{C5D7B50E-41EA-4BD6-8EAE-BD8308621A31}" srcId="{94E5A037-1E59-4827-8C87-E4BFE9777E46}" destId="{13ABABF1-9A4C-48A0-B239-0C03AACD39AE}" srcOrd="1" destOrd="0" parTransId="{B21878B4-C868-473B-99A8-2D1E7B2D1D55}" sibTransId="{57012E96-680F-409C-8EA1-62465003AF6B}"/>
    <dgm:cxn modelId="{1A523914-8B6F-4A82-8DFB-1B52AD62805A}" type="presOf" srcId="{60FCBA6F-AB17-4D39-90F6-A5B3E7048114}" destId="{3C93B6FE-71C5-428E-94E8-66FE5DA2410E}" srcOrd="1" destOrd="1" presId="urn:microsoft.com/office/officeart/2005/8/layout/vList4"/>
    <dgm:cxn modelId="{36C15532-C0B8-43A7-AC1E-4787985D988C}" type="presOf" srcId="{5E46C0BF-A0CB-4F43-9FF9-1D03C2BFA542}" destId="{8F732C07-91C6-482E-8122-D38AC1A36B0F}" srcOrd="1" destOrd="1" presId="urn:microsoft.com/office/officeart/2005/8/layout/vList4"/>
    <dgm:cxn modelId="{BD299234-C8B8-47B8-9C85-97F25E34B8C0}" type="presOf" srcId="{13ABABF1-9A4C-48A0-B239-0C03AACD39AE}" destId="{AAEC522D-63C5-45B3-B8DD-733FCA8EBCEE}" srcOrd="1" destOrd="0" presId="urn:microsoft.com/office/officeart/2005/8/layout/vList4"/>
    <dgm:cxn modelId="{48BA2F3E-9992-405A-8155-2764131AF293}" srcId="{13ABABF1-9A4C-48A0-B239-0C03AACD39AE}" destId="{56F16A83-5DFF-4761-814E-DC66DAF423F2}" srcOrd="0" destOrd="0" parTransId="{6CDA8B7D-E777-4952-9C80-0F7FF31E5DF2}" sibTransId="{16A84C01-121C-4C6F-8BB2-4F7D38143BE6}"/>
    <dgm:cxn modelId="{34B04E42-9858-4D10-9255-4579720219BA}" type="presOf" srcId="{56F16A83-5DFF-4761-814E-DC66DAF423F2}" destId="{AAEC522D-63C5-45B3-B8DD-733FCA8EBCEE}" srcOrd="1" destOrd="1" presId="urn:microsoft.com/office/officeart/2005/8/layout/vList4"/>
    <dgm:cxn modelId="{98D32C43-1BEB-46D1-912C-FF387EB94B7E}" type="presOf" srcId="{13ABABF1-9A4C-48A0-B239-0C03AACD39AE}" destId="{401EA3EC-7C0F-4D38-8FE9-D8F63B22E9A5}" srcOrd="0" destOrd="0" presId="urn:microsoft.com/office/officeart/2005/8/layout/vList4"/>
    <dgm:cxn modelId="{2D8A76A2-FA2B-41AF-9EFF-873199B5076F}" type="presOf" srcId="{94E5A037-1E59-4827-8C87-E4BFE9777E46}" destId="{3B516292-FAE5-4123-BB2E-DEEAFD675D07}" srcOrd="0" destOrd="0" presId="urn:microsoft.com/office/officeart/2005/8/layout/vList4"/>
    <dgm:cxn modelId="{760DCAA6-19D1-4142-9F13-E6B3D82977F0}" type="presOf" srcId="{DD6EF810-483D-4E6D-AA72-4518CE7B1244}" destId="{75D5609A-0E3C-446E-8551-78A8B4A7E936}" srcOrd="0" destOrd="0" presId="urn:microsoft.com/office/officeart/2005/8/layout/vList4"/>
    <dgm:cxn modelId="{44CE65B8-5E98-4161-8A1F-B328ABBA6A78}" srcId="{DD6EF810-483D-4E6D-AA72-4518CE7B1244}" destId="{60FCBA6F-AB17-4D39-90F6-A5B3E7048114}" srcOrd="0" destOrd="0" parTransId="{32C23142-AA1F-46B2-A89A-B6473F3E2D9F}" sibTransId="{00309A40-44B9-44C9-8953-BE8CFB5E0146}"/>
    <dgm:cxn modelId="{172AC6BB-5A7C-4BEF-82F7-8D214C377604}" srcId="{94E5A037-1E59-4827-8C87-E4BFE9777E46}" destId="{C874D305-6ED4-4621-8748-FF754B32A170}" srcOrd="0" destOrd="0" parTransId="{A2E343D4-AB41-414A-9CA6-52B96BF3404E}" sibTransId="{794473DE-1BE9-4872-8627-3D338E3423A5}"/>
    <dgm:cxn modelId="{966667C8-5D0A-4E44-A4E6-7FA1A455126F}" type="presOf" srcId="{5E46C0BF-A0CB-4F43-9FF9-1D03C2BFA542}" destId="{09A58B16-2885-418F-9EC5-2E528D1298B2}" srcOrd="0" destOrd="1" presId="urn:microsoft.com/office/officeart/2005/8/layout/vList4"/>
    <dgm:cxn modelId="{71FE3BCA-2402-4A48-95AC-FCC0302D3BC7}" type="presOf" srcId="{DD6EF810-483D-4E6D-AA72-4518CE7B1244}" destId="{3C93B6FE-71C5-428E-94E8-66FE5DA2410E}" srcOrd="1" destOrd="0" presId="urn:microsoft.com/office/officeart/2005/8/layout/vList4"/>
    <dgm:cxn modelId="{36E1F8CA-41E5-4278-BAE7-517CB215E3F5}" srcId="{94E5A037-1E59-4827-8C87-E4BFE9777E46}" destId="{DD6EF810-483D-4E6D-AA72-4518CE7B1244}" srcOrd="2" destOrd="0" parTransId="{1CF5D358-747F-4B9D-AA98-5427580706A9}" sibTransId="{D358AE24-33ED-407D-A3AF-C5FEF7885813}"/>
    <dgm:cxn modelId="{044A3BCB-73B1-4E6C-9B73-7DD6F0DC67A4}" type="presOf" srcId="{C874D305-6ED4-4621-8748-FF754B32A170}" destId="{8F732C07-91C6-482E-8122-D38AC1A36B0F}" srcOrd="1" destOrd="0" presId="urn:microsoft.com/office/officeart/2005/8/layout/vList4"/>
    <dgm:cxn modelId="{3A2649D0-378E-47D9-BB8D-C8A043D47640}" type="presOf" srcId="{56F16A83-5DFF-4761-814E-DC66DAF423F2}" destId="{401EA3EC-7C0F-4D38-8FE9-D8F63B22E9A5}" srcOrd="0" destOrd="1" presId="urn:microsoft.com/office/officeart/2005/8/layout/vList4"/>
    <dgm:cxn modelId="{33D03CDB-0D07-4B9A-BE68-CE86D9AB72F6}" type="presOf" srcId="{C874D305-6ED4-4621-8748-FF754B32A170}" destId="{09A58B16-2885-418F-9EC5-2E528D1298B2}" srcOrd="0" destOrd="0" presId="urn:microsoft.com/office/officeart/2005/8/layout/vList4"/>
    <dgm:cxn modelId="{D8C935DE-FD45-4118-B9F0-6DC30FC4212F}" type="presOf" srcId="{60FCBA6F-AB17-4D39-90F6-A5B3E7048114}" destId="{75D5609A-0E3C-446E-8551-78A8B4A7E936}" srcOrd="0" destOrd="1" presId="urn:microsoft.com/office/officeart/2005/8/layout/vList4"/>
    <dgm:cxn modelId="{4A51FAE2-AF55-4A32-B5CB-4E5C783D192E}" srcId="{C874D305-6ED4-4621-8748-FF754B32A170}" destId="{5E46C0BF-A0CB-4F43-9FF9-1D03C2BFA542}" srcOrd="0" destOrd="0" parTransId="{0DEA4A65-15F1-4258-94C3-78CCB87AD1FC}" sibTransId="{ECEC6DFF-8BD2-4B41-B17A-2487F979F7EE}"/>
    <dgm:cxn modelId="{8AEB7A0A-FCB5-48D9-AC3F-A8A124F97B80}" type="presParOf" srcId="{3B516292-FAE5-4123-BB2E-DEEAFD675D07}" destId="{151ADB90-61D2-4B41-A05B-3F6CBA0745E8}" srcOrd="0" destOrd="0" presId="urn:microsoft.com/office/officeart/2005/8/layout/vList4"/>
    <dgm:cxn modelId="{A94AAFB0-41E7-4538-ADAB-FE31F9EF54B9}" type="presParOf" srcId="{151ADB90-61D2-4B41-A05B-3F6CBA0745E8}" destId="{09A58B16-2885-418F-9EC5-2E528D1298B2}" srcOrd="0" destOrd="0" presId="urn:microsoft.com/office/officeart/2005/8/layout/vList4"/>
    <dgm:cxn modelId="{603A1FB2-F72C-4F7E-AB1D-6F26310E79C8}" type="presParOf" srcId="{151ADB90-61D2-4B41-A05B-3F6CBA0745E8}" destId="{D4324463-9150-4CBE-9686-73C76ACCEF22}" srcOrd="1" destOrd="0" presId="urn:microsoft.com/office/officeart/2005/8/layout/vList4"/>
    <dgm:cxn modelId="{29996F65-4556-4D1D-A7B5-97E111AFF57A}" type="presParOf" srcId="{151ADB90-61D2-4B41-A05B-3F6CBA0745E8}" destId="{8F732C07-91C6-482E-8122-D38AC1A36B0F}" srcOrd="2" destOrd="0" presId="urn:microsoft.com/office/officeart/2005/8/layout/vList4"/>
    <dgm:cxn modelId="{E0A48BB0-97AD-4CD5-A336-389B027A1E86}" type="presParOf" srcId="{3B516292-FAE5-4123-BB2E-DEEAFD675D07}" destId="{88F832E7-D30F-4627-863A-D7DD931FD9B7}" srcOrd="1" destOrd="0" presId="urn:microsoft.com/office/officeart/2005/8/layout/vList4"/>
    <dgm:cxn modelId="{A53BF402-43A9-49BA-8A9C-8F2851141777}" type="presParOf" srcId="{3B516292-FAE5-4123-BB2E-DEEAFD675D07}" destId="{EE09FC86-4E5E-40C6-AFD9-E5769863F375}" srcOrd="2" destOrd="0" presId="urn:microsoft.com/office/officeart/2005/8/layout/vList4"/>
    <dgm:cxn modelId="{555AC273-D174-451D-9231-E2B432F836B3}" type="presParOf" srcId="{EE09FC86-4E5E-40C6-AFD9-E5769863F375}" destId="{401EA3EC-7C0F-4D38-8FE9-D8F63B22E9A5}" srcOrd="0" destOrd="0" presId="urn:microsoft.com/office/officeart/2005/8/layout/vList4"/>
    <dgm:cxn modelId="{4676D3F3-B3BF-450B-B7DE-5188DEAEE2A7}" type="presParOf" srcId="{EE09FC86-4E5E-40C6-AFD9-E5769863F375}" destId="{CF7D9BB5-D7FA-4D53-B779-FCAB892C9204}" srcOrd="1" destOrd="0" presId="urn:microsoft.com/office/officeart/2005/8/layout/vList4"/>
    <dgm:cxn modelId="{90C83433-6201-41F8-AF6C-5046CE84ABF9}" type="presParOf" srcId="{EE09FC86-4E5E-40C6-AFD9-E5769863F375}" destId="{AAEC522D-63C5-45B3-B8DD-733FCA8EBCEE}" srcOrd="2" destOrd="0" presId="urn:microsoft.com/office/officeart/2005/8/layout/vList4"/>
    <dgm:cxn modelId="{2D50AE56-6714-46A4-8060-B91CD8969A64}" type="presParOf" srcId="{3B516292-FAE5-4123-BB2E-DEEAFD675D07}" destId="{04D507D1-7E88-4C25-975C-C17F64F6D26C}" srcOrd="3" destOrd="0" presId="urn:microsoft.com/office/officeart/2005/8/layout/vList4"/>
    <dgm:cxn modelId="{6510BB9C-A927-41F7-8541-84462E83166E}" type="presParOf" srcId="{3B516292-FAE5-4123-BB2E-DEEAFD675D07}" destId="{65B2A070-2372-46D8-A5F2-EBB76B936B47}" srcOrd="4" destOrd="0" presId="urn:microsoft.com/office/officeart/2005/8/layout/vList4"/>
    <dgm:cxn modelId="{53BFD7F5-3199-48EF-8B1E-A70966CEDEC5}" type="presParOf" srcId="{65B2A070-2372-46D8-A5F2-EBB76B936B47}" destId="{75D5609A-0E3C-446E-8551-78A8B4A7E936}" srcOrd="0" destOrd="0" presId="urn:microsoft.com/office/officeart/2005/8/layout/vList4"/>
    <dgm:cxn modelId="{7AB02635-DF72-4A03-9B8D-7DCF2E3E2A4F}" type="presParOf" srcId="{65B2A070-2372-46D8-A5F2-EBB76B936B47}" destId="{E09A59E2-55DC-4C46-BF04-86E3C075BFA2}" srcOrd="1" destOrd="0" presId="urn:microsoft.com/office/officeart/2005/8/layout/vList4"/>
    <dgm:cxn modelId="{7E455328-197F-4307-8549-2F5A099F3C81}" type="presParOf" srcId="{65B2A070-2372-46D8-A5F2-EBB76B936B47}" destId="{3C93B6FE-71C5-428E-94E8-66FE5DA2410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58B16-2885-418F-9EC5-2E528D1298B2}">
      <dsp:nvSpPr>
        <dsp:cNvPr id="0" name=""/>
        <dsp:cNvSpPr/>
      </dsp:nvSpPr>
      <dsp:spPr>
        <a:xfrm>
          <a:off x="0" y="0"/>
          <a:ext cx="12192000" cy="16471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dirty="0">
              <a:effectLst>
                <a:outerShdw blurRad="38100" dist="38100" dir="2700000" algn="tl">
                  <a:srgbClr val="000000">
                    <a:alpha val="43137"/>
                  </a:srgbClr>
                </a:outerShdw>
              </a:effectLst>
            </a:rPr>
            <a:t>Certified Telemedicine Presenter Course</a:t>
          </a:r>
          <a:r>
            <a:rPr lang="en-US" sz="2800" i="0" kern="1200" dirty="0">
              <a:effectLst>
                <a:outerShdw blurRad="38100" dist="38100" dir="2700000" algn="tl">
                  <a:srgbClr val="000000">
                    <a:alpha val="43137"/>
                  </a:srgbClr>
                </a:outerShdw>
              </a:effectLst>
            </a:rPr>
            <a:t> </a:t>
          </a:r>
        </a:p>
        <a:p>
          <a:pPr marL="171450" lvl="1" indent="-171450" algn="l" defTabSz="844550">
            <a:lnSpc>
              <a:spcPct val="90000"/>
            </a:lnSpc>
            <a:spcBef>
              <a:spcPct val="0"/>
            </a:spcBef>
            <a:spcAft>
              <a:spcPct val="15000"/>
            </a:spcAft>
            <a:buChar char="•"/>
          </a:pPr>
          <a:r>
            <a:rPr lang="en-US" sz="1900" i="1" kern="1200" dirty="0"/>
            <a:t>designed so that its graduates will gain insights and skills in order to correctly and confidently present patients during virtual encounters with healthcare providers and a variety of specialists.</a:t>
          </a:r>
          <a:endParaRPr lang="en-US" sz="1900" kern="1200" dirty="0"/>
        </a:p>
      </dsp:txBody>
      <dsp:txXfrm>
        <a:off x="2603116" y="0"/>
        <a:ext cx="9588883" cy="1647168"/>
      </dsp:txXfrm>
    </dsp:sp>
    <dsp:sp modelId="{D4324463-9150-4CBE-9686-73C76ACCEF22}">
      <dsp:nvSpPr>
        <dsp:cNvPr id="0" name=""/>
        <dsp:cNvSpPr/>
      </dsp:nvSpPr>
      <dsp:spPr>
        <a:xfrm>
          <a:off x="164716" y="164716"/>
          <a:ext cx="2438400" cy="131773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1EA3EC-7C0F-4D38-8FE9-D8F63B22E9A5}">
      <dsp:nvSpPr>
        <dsp:cNvPr id="0" name=""/>
        <dsp:cNvSpPr/>
      </dsp:nvSpPr>
      <dsp:spPr>
        <a:xfrm>
          <a:off x="0" y="1811884"/>
          <a:ext cx="12192000" cy="16471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dirty="0">
              <a:effectLst>
                <a:outerShdw blurRad="38100" dist="38100" dir="2700000" algn="tl">
                  <a:srgbClr val="000000">
                    <a:alpha val="43137"/>
                  </a:srgbClr>
                </a:outerShdw>
              </a:effectLst>
            </a:rPr>
            <a:t>Certified Telehealth Coordinator Course</a:t>
          </a:r>
        </a:p>
        <a:p>
          <a:pPr marL="171450" lvl="1" indent="-171450" algn="l" defTabSz="844550">
            <a:lnSpc>
              <a:spcPct val="90000"/>
            </a:lnSpc>
            <a:spcBef>
              <a:spcPct val="0"/>
            </a:spcBef>
            <a:spcAft>
              <a:spcPct val="15000"/>
            </a:spcAft>
            <a:buChar char="•"/>
          </a:pPr>
          <a:r>
            <a:rPr lang="en-US" sz="1900" i="1" kern="1200" dirty="0"/>
            <a:t>designed so that its graduates will gain insights and skills to successfully implement, coordinate, and manage a telehealth program.</a:t>
          </a:r>
          <a:endParaRPr lang="en-US" sz="1900" kern="1200" dirty="0"/>
        </a:p>
      </dsp:txBody>
      <dsp:txXfrm>
        <a:off x="2603116" y="1811884"/>
        <a:ext cx="9588883" cy="1647168"/>
      </dsp:txXfrm>
    </dsp:sp>
    <dsp:sp modelId="{CF7D9BB5-D7FA-4D53-B779-FCAB892C9204}">
      <dsp:nvSpPr>
        <dsp:cNvPr id="0" name=""/>
        <dsp:cNvSpPr/>
      </dsp:nvSpPr>
      <dsp:spPr>
        <a:xfrm>
          <a:off x="164716" y="1976601"/>
          <a:ext cx="2438400" cy="131773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D5609A-0E3C-446E-8551-78A8B4A7E936}">
      <dsp:nvSpPr>
        <dsp:cNvPr id="0" name=""/>
        <dsp:cNvSpPr/>
      </dsp:nvSpPr>
      <dsp:spPr>
        <a:xfrm>
          <a:off x="0" y="3623769"/>
          <a:ext cx="12192000" cy="16471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dirty="0">
              <a:effectLst>
                <a:outerShdw blurRad="38100" dist="38100" dir="2700000" algn="tl">
                  <a:srgbClr val="000000">
                    <a:alpha val="43137"/>
                  </a:srgbClr>
                </a:outerShdw>
              </a:effectLst>
            </a:rPr>
            <a:t>Certified Telehealth Liaison Course </a:t>
          </a:r>
        </a:p>
        <a:p>
          <a:pPr marL="171450" lvl="1" indent="-171450" algn="l" defTabSz="844550">
            <a:lnSpc>
              <a:spcPct val="90000"/>
            </a:lnSpc>
            <a:spcBef>
              <a:spcPct val="0"/>
            </a:spcBef>
            <a:spcAft>
              <a:spcPct val="15000"/>
            </a:spcAft>
            <a:buChar char="•"/>
          </a:pPr>
          <a:r>
            <a:rPr lang="en-US" sz="1900" i="1" kern="1200" dirty="0"/>
            <a:t>designed so that its graduates will gain insights and confidence to successfully serve as a leader, promoter, and marketer in the telehealth industry. </a:t>
          </a:r>
          <a:endParaRPr lang="en-US" sz="1900" kern="1200" dirty="0"/>
        </a:p>
      </dsp:txBody>
      <dsp:txXfrm>
        <a:off x="2603116" y="3623769"/>
        <a:ext cx="9588883" cy="1647168"/>
      </dsp:txXfrm>
    </dsp:sp>
    <dsp:sp modelId="{E09A59E2-55DC-4C46-BF04-86E3C075BFA2}">
      <dsp:nvSpPr>
        <dsp:cNvPr id="0" name=""/>
        <dsp:cNvSpPr/>
      </dsp:nvSpPr>
      <dsp:spPr>
        <a:xfrm>
          <a:off x="164716" y="3788486"/>
          <a:ext cx="2438400" cy="131773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3EF70-1A80-4F3F-9130-44C00E4462D2}" type="datetimeFigureOut">
              <a:rPr lang="en-US" smtClean="0"/>
              <a:t>2/27/2019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324A2-4654-48D2-8DB9-22DE871E9E36}"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Slide Number Placeholder 6">
            <a:extLst>
              <a:ext uri="{FF2B5EF4-FFF2-40B4-BE49-F238E27FC236}">
                <a16:creationId xmlns:a16="http://schemas.microsoft.com/office/drawing/2014/main" id="{A626D93F-6D68-4F7A-A757-684682A97C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defTabSz="923925">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defTabSz="923925">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defTabSz="923925">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defTabSz="923925">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23925" rtl="0" eaLnBrk="1" fontAlgn="auto" latinLnBrk="0" hangingPunct="1">
              <a:lnSpc>
                <a:spcPct val="100000"/>
              </a:lnSpc>
              <a:spcBef>
                <a:spcPct val="0"/>
              </a:spcBef>
              <a:spcAft>
                <a:spcPts val="0"/>
              </a:spcAft>
              <a:buClrTx/>
              <a:buSzTx/>
              <a:buFontTx/>
              <a:buNone/>
              <a:tabLst/>
              <a:defRPr/>
            </a:pPr>
            <a:fld id="{831C4283-1D06-4E16-B414-6DC8B332FF27}" type="slidenum">
              <a:rPr kumimoji="0" lang="en-US" altLang="en-US" sz="1200" b="0" i="0" u="none" strike="noStrike" kern="1200" cap="none" spc="0" normalizeH="0" baseline="0" noProof="0" smtClean="0">
                <a:ln>
                  <a:noFill/>
                </a:ln>
                <a:solidFill>
                  <a:srgbClr val="000000"/>
                </a:solidFill>
                <a:effectLst/>
                <a:uLnTx/>
                <a:uFillTx/>
                <a:latin typeface="Garamond 3"/>
                <a:ea typeface="MS PGothic" panose="020B0600070205080204" pitchFamily="34" charset="-128"/>
                <a:cs typeface="+mn-cs"/>
              </a:rPr>
              <a:pPr marL="0" marR="0" lvl="0" indent="0" algn="r" defTabSz="923925" rtl="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Garamond 3"/>
              <a:ea typeface="MS PGothic" panose="020B0600070205080204" pitchFamily="34" charset="-128"/>
              <a:cs typeface="+mn-cs"/>
            </a:endParaRPr>
          </a:p>
        </p:txBody>
      </p:sp>
      <p:sp>
        <p:nvSpPr>
          <p:cNvPr id="8195" name="Rectangle 1">
            <a:extLst>
              <a:ext uri="{FF2B5EF4-FFF2-40B4-BE49-F238E27FC236}">
                <a16:creationId xmlns:a16="http://schemas.microsoft.com/office/drawing/2014/main" id="{3FC330DB-0E62-4A0E-B998-2B7CBF8F41A8}"/>
              </a:ext>
            </a:extLst>
          </p:cNvPr>
          <p:cNvSpPr>
            <a:spLocks noGrp="1" noRot="1" noChangeAspect="1" noChangeArrowheads="1" noTextEdit="1"/>
          </p:cNvSpPr>
          <p:nvPr>
            <p:ph type="sldImg"/>
          </p:nvPr>
        </p:nvSpPr>
        <p:spPr>
          <a:xfrm>
            <a:off x="1106488" y="704850"/>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053C09C7-E293-46D2-8A8D-BA07773A58F4}"/>
              </a:ext>
            </a:extLst>
          </p:cNvPr>
          <p:cNvSpPr>
            <a:spLocks noGrp="1" noChangeArrowheads="1"/>
          </p:cNvSpPr>
          <p:nvPr>
            <p:ph type="body" idx="1"/>
          </p:nvPr>
        </p:nvSpPr>
        <p:spPr>
          <a:xfrm>
            <a:off x="685800" y="4414838"/>
            <a:ext cx="5487988"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 name="Header Placeholder 1">
            <a:extLst>
              <a:ext uri="{FF2B5EF4-FFF2-40B4-BE49-F238E27FC236}">
                <a16:creationId xmlns:a16="http://schemas.microsoft.com/office/drawing/2014/main" id="{5E31604F-A7E3-45B0-B47C-A55014778943}"/>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aramond 3" charset="0"/>
                <a:ea typeface="+mn-ea"/>
                <a:cs typeface="+mn-cs"/>
              </a:rPr>
              <a:t>Neufeld - Telehealth for Ohio Mental Health &amp; Addiction Services Providers</a:t>
            </a:r>
          </a:p>
        </p:txBody>
      </p:sp>
      <p:sp>
        <p:nvSpPr>
          <p:cNvPr id="3" name="Date Placeholder 2">
            <a:extLst>
              <a:ext uri="{FF2B5EF4-FFF2-40B4-BE49-F238E27FC236}">
                <a16:creationId xmlns:a16="http://schemas.microsoft.com/office/drawing/2014/main" id="{5D414EDF-F8F4-4668-8F02-6C561F7410B8}"/>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aramond 3" charset="0"/>
                <a:ea typeface="+mn-ea"/>
                <a:cs typeface="+mn-cs"/>
              </a:rPr>
              <a:t>October 4, 2013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324A2-4654-48D2-8DB9-22DE871E9E36}" type="slidenum">
              <a:rPr lang="en-US" smtClean="0"/>
              <a:t>12</a:t>
            </a:fld>
            <a:endParaRPr lang="en-US"/>
          </a:p>
        </p:txBody>
      </p:sp>
    </p:spTree>
    <p:extLst>
      <p:ext uri="{BB962C8B-B14F-4D97-AF65-F5344CB8AC3E}">
        <p14:creationId xmlns:p14="http://schemas.microsoft.com/office/powerpoint/2010/main" val="193166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324A2-4654-48D2-8DB9-22DE871E9E36}" type="slidenum">
              <a:rPr lang="en-US" smtClean="0"/>
              <a:t>17</a:t>
            </a:fld>
            <a:endParaRPr lang="en-US"/>
          </a:p>
        </p:txBody>
      </p:sp>
    </p:spTree>
    <p:extLst>
      <p:ext uri="{BB962C8B-B14F-4D97-AF65-F5344CB8AC3E}">
        <p14:creationId xmlns:p14="http://schemas.microsoft.com/office/powerpoint/2010/main" val="353385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843357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728069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431008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2/27/2019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79762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2/27/2019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432825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2/27/2019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994709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332628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2/27/2019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54478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2/27/2019</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390272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9888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941349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61E8E759-1597-40B9-86E6-7D51B74CFA9D}" type="slidenum">
              <a:rPr lang="en-US" altLang="en-US" smtClean="0">
                <a:latin typeface="Times New Roman" panose="02020603050405020304" pitchFamily="18" charset="0"/>
                <a:ea typeface="MS PGothic" panose="020B0600070205080204" pitchFamily="34" charset="-128"/>
              </a:rPr>
              <a:pPr defTabSz="914400" fontAlgn="base">
                <a:spcBef>
                  <a:spcPct val="0"/>
                </a:spcBef>
                <a:spcAft>
                  <a:spcPct val="0"/>
                </a:spcAft>
                <a:defRPr/>
              </a:pPr>
              <a:t>‹#›</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402641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1DDD222D-F735-47CF-948D-9D18D7F38FF5}" type="slidenum">
              <a:rPr lang="en-US" altLang="en-US" smtClean="0">
                <a:latin typeface="Times New Roman" panose="02020603050405020304" pitchFamily="18" charset="0"/>
                <a:ea typeface="MS PGothic" panose="020B0600070205080204" pitchFamily="34" charset="-128"/>
              </a:rPr>
              <a:pPr defTabSz="914400" fontAlgn="base">
                <a:spcBef>
                  <a:spcPct val="0"/>
                </a:spcBef>
                <a:spcAft>
                  <a:spcPct val="0"/>
                </a:spcAft>
                <a:defRPr/>
              </a:pPr>
              <a:t>‹#›</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958176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4ACBD2C7-1EBD-42C2-9687-57CE452980F1}" type="slidenum">
              <a:rPr lang="en-US" altLang="en-US" smtClean="0">
                <a:latin typeface="Times New Roman" panose="02020603050405020304" pitchFamily="18" charset="0"/>
                <a:ea typeface="MS PGothic" panose="020B0600070205080204" pitchFamily="34" charset="-128"/>
              </a:rPr>
              <a:pPr defTabSz="914400" fontAlgn="base">
                <a:spcBef>
                  <a:spcPct val="0"/>
                </a:spcBef>
                <a:spcAft>
                  <a:spcPct val="0"/>
                </a:spcAft>
                <a:defRPr/>
              </a:pPr>
              <a:t>‹#›</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733805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6"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7"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80D08393-565B-47CA-A969-38E50108BFB1}" type="slidenum">
              <a:rPr lang="en-US" altLang="en-US" smtClean="0">
                <a:latin typeface="Times New Roman" panose="02020603050405020304" pitchFamily="18" charset="0"/>
                <a:ea typeface="MS PGothic" panose="020B0600070205080204" pitchFamily="34" charset="-128"/>
              </a:rPr>
              <a:pPr defTabSz="914400" fontAlgn="base">
                <a:spcBef>
                  <a:spcPct val="0"/>
                </a:spcBef>
                <a:spcAft>
                  <a:spcPct val="0"/>
                </a:spcAft>
                <a:defRPr/>
              </a:pPr>
              <a:t>‹#›</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436010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8"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9"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54F2DDFF-F480-44A1-8BAA-CF46CB4C46C9}" type="slidenum">
              <a:rPr lang="en-US" altLang="en-US" smtClean="0">
                <a:latin typeface="Times New Roman" panose="02020603050405020304" pitchFamily="18" charset="0"/>
                <a:ea typeface="MS PGothic" panose="020B0600070205080204" pitchFamily="34" charset="-128"/>
              </a:rPr>
              <a:pPr defTabSz="914400" fontAlgn="base">
                <a:spcBef>
                  <a:spcPct val="0"/>
                </a:spcBef>
                <a:spcAft>
                  <a:spcPct val="0"/>
                </a:spcAft>
                <a:defRPr/>
              </a:pPr>
              <a:t>‹#›</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61232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4"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5"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A75B42A5-F37C-415E-88CF-9FAB194D6387}" type="slidenum">
              <a:rPr lang="en-US" altLang="en-US" smtClean="0">
                <a:latin typeface="Times New Roman" panose="02020603050405020304" pitchFamily="18" charset="0"/>
                <a:ea typeface="MS PGothic" panose="020B0600070205080204" pitchFamily="34" charset="-128"/>
              </a:rPr>
              <a:pPr defTabSz="914400" fontAlgn="base">
                <a:spcBef>
                  <a:spcPct val="0"/>
                </a:spcBef>
                <a:spcAft>
                  <a:spcPct val="0"/>
                </a:spcAft>
                <a:defRPr/>
              </a:pPr>
              <a:t>‹#›</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666865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3"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4"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A37E205C-5E5B-4A2E-8EC0-2B97BA7F8C8C}" type="slidenum">
              <a:rPr lang="en-US" altLang="en-US" smtClean="0">
                <a:latin typeface="Times New Roman" panose="02020603050405020304" pitchFamily="18" charset="0"/>
                <a:ea typeface="MS PGothic" panose="020B0600070205080204" pitchFamily="34" charset="-128"/>
              </a:rPr>
              <a:pPr defTabSz="914400" fontAlgn="base">
                <a:spcBef>
                  <a:spcPct val="0"/>
                </a:spcBef>
                <a:spcAft>
                  <a:spcPct val="0"/>
                </a:spcAft>
                <a:defRPr/>
              </a:pPr>
              <a:t>‹#›</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06074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6"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7"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AADE175B-69A8-4576-824D-9C4D5C2F2242}" type="slidenum">
              <a:rPr lang="en-US" altLang="en-US" smtClean="0">
                <a:latin typeface="Times New Roman" panose="02020603050405020304" pitchFamily="18" charset="0"/>
                <a:ea typeface="MS PGothic" panose="020B0600070205080204" pitchFamily="34" charset="-128"/>
              </a:rPr>
              <a:pPr defTabSz="914400" fontAlgn="base">
                <a:spcBef>
                  <a:spcPct val="0"/>
                </a:spcBef>
                <a:spcAft>
                  <a:spcPct val="0"/>
                </a:spcAft>
                <a:defRPr/>
              </a:pPr>
              <a:t>‹#›</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732792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6"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7"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3A60BFAB-2099-403C-833E-2B5B0FE93522}" type="slidenum">
              <a:rPr lang="en-US" altLang="en-US" smtClean="0">
                <a:latin typeface="Times New Roman" panose="02020603050405020304" pitchFamily="18" charset="0"/>
                <a:ea typeface="MS PGothic" panose="020B0600070205080204" pitchFamily="34" charset="-128"/>
              </a:rPr>
              <a:pPr defTabSz="914400" fontAlgn="base">
                <a:spcBef>
                  <a:spcPct val="0"/>
                </a:spcBef>
                <a:spcAft>
                  <a:spcPct val="0"/>
                </a:spcAft>
                <a:defRPr/>
              </a:pPr>
              <a:t>‹#›</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733796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33ED7EF2-5042-4E46-86DC-A6D535724FCA}" type="slidenum">
              <a:rPr lang="en-US" altLang="en-US" smtClean="0">
                <a:latin typeface="Times New Roman" panose="02020603050405020304" pitchFamily="18" charset="0"/>
                <a:ea typeface="MS PGothic" panose="020B0600070205080204" pitchFamily="34" charset="-128"/>
              </a:rPr>
              <a:pPr defTabSz="914400" fontAlgn="base">
                <a:spcBef>
                  <a:spcPct val="0"/>
                </a:spcBef>
                <a:spcAft>
                  <a:spcPct val="0"/>
                </a:spcAft>
                <a:defRPr/>
              </a:pPr>
              <a:t>‹#›</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401852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52B0518C-D80B-483E-A4EF-69258C658150}" type="slidenum">
              <a:rPr lang="en-US" altLang="en-US" smtClean="0">
                <a:latin typeface="Times New Roman" panose="02020603050405020304" pitchFamily="18" charset="0"/>
                <a:ea typeface="MS PGothic" panose="020B0600070205080204" pitchFamily="34" charset="-128"/>
              </a:rPr>
              <a:pPr defTabSz="914400" fontAlgn="base">
                <a:spcBef>
                  <a:spcPct val="0"/>
                </a:spcBef>
                <a:spcAft>
                  <a:spcPct val="0"/>
                </a:spcAft>
                <a:defRPr/>
              </a:pPr>
              <a:t>‹#›</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172982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a:p>
        </p:txBody>
      </p:sp>
    </p:spTree>
    <p:extLst>
      <p:ext uri="{BB962C8B-B14F-4D97-AF65-F5344CB8AC3E}">
        <p14:creationId xmlns:p14="http://schemas.microsoft.com/office/powerpoint/2010/main" val="3188576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a:p>
        </p:txBody>
      </p:sp>
    </p:spTree>
    <p:extLst>
      <p:ext uri="{BB962C8B-B14F-4D97-AF65-F5344CB8AC3E}">
        <p14:creationId xmlns:p14="http://schemas.microsoft.com/office/powerpoint/2010/main" val="2491611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93E7A8-2D47-440B-9738-EB1019B920B5}"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a:p>
        </p:txBody>
      </p:sp>
    </p:spTree>
    <p:extLst>
      <p:ext uri="{BB962C8B-B14F-4D97-AF65-F5344CB8AC3E}">
        <p14:creationId xmlns:p14="http://schemas.microsoft.com/office/powerpoint/2010/main" val="4087114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93E7A8-2D47-440B-9738-EB1019B920B5}"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4D589-6F79-430F-AE6C-878E220235D5}" type="slidenum">
              <a:rPr lang="en-US" smtClean="0"/>
              <a:t>‹#›</a:t>
            </a:fld>
            <a:endParaRPr lang="en-US"/>
          </a:p>
        </p:txBody>
      </p:sp>
    </p:spTree>
    <p:extLst>
      <p:ext uri="{BB962C8B-B14F-4D97-AF65-F5344CB8AC3E}">
        <p14:creationId xmlns:p14="http://schemas.microsoft.com/office/powerpoint/2010/main" val="3982422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93E7A8-2D47-440B-9738-EB1019B920B5}"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44D589-6F79-430F-AE6C-878E220235D5}" type="slidenum">
              <a:rPr lang="en-US" smtClean="0"/>
              <a:t>‹#›</a:t>
            </a:fld>
            <a:endParaRPr lang="en-US"/>
          </a:p>
        </p:txBody>
      </p:sp>
    </p:spTree>
    <p:extLst>
      <p:ext uri="{BB962C8B-B14F-4D97-AF65-F5344CB8AC3E}">
        <p14:creationId xmlns:p14="http://schemas.microsoft.com/office/powerpoint/2010/main" val="3695261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93E7A8-2D47-440B-9738-EB1019B920B5}"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44D589-6F79-430F-AE6C-878E220235D5}" type="slidenum">
              <a:rPr lang="en-US" smtClean="0"/>
              <a:t>‹#›</a:t>
            </a:fld>
            <a:endParaRPr lang="en-US"/>
          </a:p>
        </p:txBody>
      </p:sp>
    </p:spTree>
    <p:extLst>
      <p:ext uri="{BB962C8B-B14F-4D97-AF65-F5344CB8AC3E}">
        <p14:creationId xmlns:p14="http://schemas.microsoft.com/office/powerpoint/2010/main" val="265199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2/27/2019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3E7A8-2D47-440B-9738-EB1019B920B5}" type="datetimeFigureOut">
              <a:rPr lang="en-US" smtClean="0"/>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44D589-6F79-430F-AE6C-878E220235D5}" type="slidenum">
              <a:rPr lang="en-US" smtClean="0"/>
              <a:t>‹#›</a:t>
            </a:fld>
            <a:endParaRPr lang="en-US"/>
          </a:p>
        </p:txBody>
      </p:sp>
    </p:spTree>
    <p:extLst>
      <p:ext uri="{BB962C8B-B14F-4D97-AF65-F5344CB8AC3E}">
        <p14:creationId xmlns:p14="http://schemas.microsoft.com/office/powerpoint/2010/main" val="635053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93E7A8-2D47-440B-9738-EB1019B920B5}"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4D589-6F79-430F-AE6C-878E220235D5}" type="slidenum">
              <a:rPr lang="en-US" smtClean="0"/>
              <a:t>‹#›</a:t>
            </a:fld>
            <a:endParaRPr lang="en-US"/>
          </a:p>
        </p:txBody>
      </p:sp>
    </p:spTree>
    <p:extLst>
      <p:ext uri="{BB962C8B-B14F-4D97-AF65-F5344CB8AC3E}">
        <p14:creationId xmlns:p14="http://schemas.microsoft.com/office/powerpoint/2010/main" val="430133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93E7A8-2D47-440B-9738-EB1019B920B5}"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4D589-6F79-430F-AE6C-878E220235D5}" type="slidenum">
              <a:rPr lang="en-US" smtClean="0"/>
              <a:t>‹#›</a:t>
            </a:fld>
            <a:endParaRPr lang="en-US"/>
          </a:p>
        </p:txBody>
      </p:sp>
    </p:spTree>
    <p:extLst>
      <p:ext uri="{BB962C8B-B14F-4D97-AF65-F5344CB8AC3E}">
        <p14:creationId xmlns:p14="http://schemas.microsoft.com/office/powerpoint/2010/main" val="163811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a:p>
        </p:txBody>
      </p:sp>
    </p:spTree>
    <p:extLst>
      <p:ext uri="{BB962C8B-B14F-4D97-AF65-F5344CB8AC3E}">
        <p14:creationId xmlns:p14="http://schemas.microsoft.com/office/powerpoint/2010/main" val="40210636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a:p>
        </p:txBody>
      </p:sp>
    </p:spTree>
    <p:extLst>
      <p:ext uri="{BB962C8B-B14F-4D97-AF65-F5344CB8AC3E}">
        <p14:creationId xmlns:p14="http://schemas.microsoft.com/office/powerpoint/2010/main" val="270322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2/27/2019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2/27/2019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2/27/2019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2/27/2019</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2/27/2019</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2/27/2019</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18617198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defTabSz="914400" fontAlgn="base">
              <a:spcBef>
                <a:spcPct val="0"/>
              </a:spcBef>
              <a:spcAft>
                <a:spcPct val="0"/>
              </a:spcAft>
              <a:defRPr/>
            </a:pPr>
            <a:endParaRPr lang="en-US" altLang="en-US">
              <a:latin typeface="Times New Roman" panose="02020603050405020304" pitchFamily="18" charset="0"/>
              <a:ea typeface="MS PGothic" panose="020B0600070205080204" pitchFamily="34" charset="-128"/>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defTabSz="914400" fontAlgn="base">
              <a:spcBef>
                <a:spcPct val="0"/>
              </a:spcBef>
              <a:spcAft>
                <a:spcPct val="0"/>
              </a:spcAft>
              <a:defRPr/>
            </a:pPr>
            <a:fld id="{E5815776-47E3-468F-80FC-8B559D4DA2B6}" type="slidenum">
              <a:rPr lang="en-US" altLang="en-US" smtClean="0">
                <a:latin typeface="Times New Roman" panose="02020603050405020304" pitchFamily="18" charset="0"/>
                <a:ea typeface="MS PGothic" panose="020B0600070205080204" pitchFamily="34" charset="-128"/>
              </a:rPr>
              <a:pPr defTabSz="914400" fontAlgn="base">
                <a:spcBef>
                  <a:spcPct val="0"/>
                </a:spcBef>
                <a:spcAft>
                  <a:spcPct val="0"/>
                </a:spcAft>
                <a:defRPr/>
              </a:pPr>
              <a:t>‹#›</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50181207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3E7A8-2D47-440B-9738-EB1019B920B5}" type="datetimeFigureOut">
              <a:rPr lang="en-US" smtClean="0"/>
              <a:t>2/27/2019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4D589-6F79-430F-AE6C-878E220235D5}" type="slidenum">
              <a:rPr lang="en-US" smtClean="0"/>
              <a:t>‹#›</a:t>
            </a:fld>
            <a:endParaRPr lang="en-US"/>
          </a:p>
        </p:txBody>
      </p:sp>
    </p:spTree>
    <p:extLst>
      <p:ext uri="{BB962C8B-B14F-4D97-AF65-F5344CB8AC3E}">
        <p14:creationId xmlns:p14="http://schemas.microsoft.com/office/powerpoint/2010/main" val="12917318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etrc.us/" TargetMode="Externa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cdc.gov/ruralhealth/ruralhealthbasics.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news.aamc.org/medical-education/article/new-aamc-research-reaffirms-looming-physician-shor/"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nature.com/pr/journal/v79/n1-2/full/pr2015192a.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prb.org/Publications/Media-Guides/2016/aging-unitedstates-fact-sheet.asp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businesswire.com/news/home/20160308006233/en/81-Consumers-Unsatisfied-Healthcare-Experience-New-Study" TargetMode="Externa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mc/articles/PMC3881125/" TargetMode="External"/><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hyperlink" Target="http://www.telehealthresourcecenter.org/" TargetMode="External"/><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hyperlink" Target="http://www.gatelehealth.org/" TargetMode="External"/><Relationship Id="rId4" Type="http://schemas.openxmlformats.org/officeDocument/2006/relationships/hyperlink" Target="http://www.cchpc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elehealthresourcecenter.org/"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hyperlink" Target="http://www.nsat.us/" TargetMode="Externa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hyperlink" Target="http://www.iacet.org/" TargetMode="External"/><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hyperlink" Target="http://www.nsat.us/"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nsat.us/" TargetMode="Externa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433C283-0F9D-4B45-A99C-E641AF2AC158}"/>
              </a:ext>
            </a:extLst>
          </p:cNvPr>
          <p:cNvSpPr>
            <a:spLocks noGrp="1"/>
          </p:cNvSpPr>
          <p:nvPr>
            <p:ph type="ctrTitle"/>
          </p:nvPr>
        </p:nvSpPr>
        <p:spPr>
          <a:xfrm>
            <a:off x="1109980" y="4277356"/>
            <a:ext cx="9966960" cy="1560320"/>
          </a:xfrm>
        </p:spPr>
        <p:txBody>
          <a:bodyPr>
            <a:normAutofit/>
          </a:bodyPr>
          <a:lstStyle/>
          <a:p>
            <a:r>
              <a:rPr lang="en-US" sz="4900" dirty="0">
                <a:solidFill>
                  <a:srgbClr val="314658"/>
                </a:solidFill>
              </a:rPr>
              <a:t>Lloyd Sirmons – Director</a:t>
            </a:r>
            <a:br>
              <a:rPr lang="en-US" sz="4900" dirty="0">
                <a:solidFill>
                  <a:srgbClr val="314658"/>
                </a:solidFill>
              </a:rPr>
            </a:br>
            <a:r>
              <a:rPr lang="en-US" sz="4900" dirty="0">
                <a:solidFill>
                  <a:srgbClr val="314658"/>
                </a:solidFill>
                <a:hlinkClick r:id="rId2"/>
              </a:rPr>
              <a:t>www.setrc.us</a:t>
            </a:r>
            <a:r>
              <a:rPr lang="en-US" sz="4900" dirty="0">
                <a:solidFill>
                  <a:srgbClr val="314658"/>
                </a:solidFill>
              </a:rPr>
              <a:t> – 888.738.7210</a:t>
            </a:r>
          </a:p>
        </p:txBody>
      </p:sp>
      <p:pic>
        <p:nvPicPr>
          <p:cNvPr id="5" name="Picture 4">
            <a:extLst>
              <a:ext uri="{FF2B5EF4-FFF2-40B4-BE49-F238E27FC236}">
                <a16:creationId xmlns:a16="http://schemas.microsoft.com/office/drawing/2014/main" id="{4C687449-384F-45EF-91A6-7219ABE17540}"/>
              </a:ext>
            </a:extLst>
          </p:cNvPr>
          <p:cNvPicPr>
            <a:picLocks noChangeAspect="1"/>
          </p:cNvPicPr>
          <p:nvPr/>
        </p:nvPicPr>
        <p:blipFill rotWithShape="1">
          <a:blip r:embed="rId3">
            <a:extLst>
              <a:ext uri="{28A0092B-C50C-407E-A947-70E740481C1C}">
                <a14:useLocalDpi xmlns:a14="http://schemas.microsoft.com/office/drawing/2010/main" val="0"/>
              </a:ext>
            </a:extLst>
          </a:blip>
          <a:srcRect t="6778" r="1" b="1"/>
          <a:stretch/>
        </p:blipFill>
        <p:spPr>
          <a:xfrm>
            <a:off x="1446591" y="851344"/>
            <a:ext cx="9293737" cy="2988998"/>
          </a:xfrm>
          <a:prstGeom prst="rect">
            <a:avLst/>
          </a:prstGeom>
        </p:spPr>
      </p:pic>
    </p:spTree>
    <p:extLst>
      <p:ext uri="{BB962C8B-B14F-4D97-AF65-F5344CB8AC3E}">
        <p14:creationId xmlns:p14="http://schemas.microsoft.com/office/powerpoint/2010/main" val="2432293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7" descr="C:\Users\Rena\AppData\Local\Microsoft\Windows\Temporary Internet Files\Content.IE5\W26DL8AA\MP9004422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917" y="325438"/>
            <a:ext cx="7168428" cy="624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Content Placeholder 2"/>
          <p:cNvSpPr>
            <a:spLocks noGrp="1"/>
          </p:cNvSpPr>
          <p:nvPr>
            <p:ph idx="1"/>
          </p:nvPr>
        </p:nvSpPr>
        <p:spPr>
          <a:xfrm>
            <a:off x="3942917" y="1597891"/>
            <a:ext cx="7168428" cy="3827549"/>
          </a:xfrm>
          <a:solidFill>
            <a:schemeClr val="bg1">
              <a:alpha val="77000"/>
            </a:schemeClr>
          </a:solidFill>
        </p:spPr>
        <p:txBody>
          <a:bodyPr>
            <a:normAutofit/>
          </a:bodyPr>
          <a:lstStyle/>
          <a:p>
            <a:pPr>
              <a:buFont typeface="Wingdings" panose="05000000000000000000" pitchFamily="2" charset="2"/>
              <a:buChar char="§"/>
            </a:pPr>
            <a:r>
              <a:rPr lang="en-US" altLang="en-US" sz="3000" dirty="0">
                <a:solidFill>
                  <a:schemeClr val="tx1"/>
                </a:solidFill>
                <a:latin typeface="+mj-lt"/>
              </a:rPr>
              <a:t>Increased Access to Quality Care</a:t>
            </a:r>
          </a:p>
          <a:p>
            <a:pPr>
              <a:buFont typeface="Wingdings" panose="05000000000000000000" pitchFamily="2" charset="2"/>
              <a:buChar char="§"/>
            </a:pPr>
            <a:r>
              <a:rPr lang="en-US" altLang="en-US" sz="3000" dirty="0">
                <a:solidFill>
                  <a:schemeClr val="tx1"/>
                </a:solidFill>
                <a:latin typeface="+mj-lt"/>
              </a:rPr>
              <a:t>Enhanced support to Patients and Families</a:t>
            </a:r>
          </a:p>
          <a:p>
            <a:pPr>
              <a:buFont typeface="Wingdings" panose="05000000000000000000" pitchFamily="2" charset="2"/>
              <a:buChar char="§"/>
            </a:pPr>
            <a:r>
              <a:rPr lang="en-US" altLang="en-US" sz="3000" dirty="0">
                <a:solidFill>
                  <a:schemeClr val="tx1"/>
                </a:solidFill>
                <a:latin typeface="+mj-lt"/>
              </a:rPr>
              <a:t>Increased Access to Information</a:t>
            </a:r>
          </a:p>
          <a:p>
            <a:pPr>
              <a:buFont typeface="Wingdings" panose="05000000000000000000" pitchFamily="2" charset="2"/>
              <a:buChar char="§"/>
            </a:pPr>
            <a:r>
              <a:rPr lang="en-US" altLang="en-US" sz="3000" dirty="0">
                <a:solidFill>
                  <a:schemeClr val="tx1"/>
                </a:solidFill>
                <a:latin typeface="+mj-lt"/>
              </a:rPr>
              <a:t>Increased Access to Training</a:t>
            </a:r>
          </a:p>
          <a:p>
            <a:pPr>
              <a:buFont typeface="Wingdings" panose="05000000000000000000" pitchFamily="2" charset="2"/>
              <a:buChar char="§"/>
            </a:pPr>
            <a:r>
              <a:rPr lang="en-US" altLang="en-US" sz="3000" dirty="0">
                <a:solidFill>
                  <a:schemeClr val="tx1"/>
                </a:solidFill>
                <a:latin typeface="+mj-lt"/>
              </a:rPr>
              <a:t>Cost Savings </a:t>
            </a:r>
          </a:p>
        </p:txBody>
      </p:sp>
      <p:sp>
        <p:nvSpPr>
          <p:cNvPr id="2" name="TextBox 1"/>
          <p:cNvSpPr txBox="1"/>
          <p:nvPr/>
        </p:nvSpPr>
        <p:spPr>
          <a:xfrm>
            <a:off x="66675" y="4311650"/>
            <a:ext cx="3408218" cy="1661993"/>
          </a:xfrm>
          <a:prstGeom prst="rect">
            <a:avLst/>
          </a:prstGeom>
          <a:noFill/>
        </p:spPr>
        <p:txBody>
          <a:bodyPr wrap="square" rtlCol="0">
            <a:spAutoFit/>
          </a:bodyPr>
          <a:lstStyle/>
          <a:p>
            <a:r>
              <a:rPr lang="en-US" sz="5400" spc="-60" dirty="0">
                <a:solidFill>
                  <a:srgbClr val="FFFFFF"/>
                </a:solidFill>
                <a:ea typeface="+mj-ea"/>
                <a:cs typeface="+mj-cs"/>
              </a:rPr>
              <a:t>Why </a:t>
            </a:r>
            <a:r>
              <a:rPr lang="en-US" sz="4800" spc="-60" dirty="0">
                <a:solidFill>
                  <a:srgbClr val="FFFFFF"/>
                </a:solidFill>
                <a:ea typeface="+mj-ea"/>
                <a:cs typeface="+mj-cs"/>
              </a:rPr>
              <a:t>Telehealth?</a:t>
            </a:r>
          </a:p>
        </p:txBody>
      </p:sp>
    </p:spTree>
    <p:extLst>
      <p:ext uri="{BB962C8B-B14F-4D97-AF65-F5344CB8AC3E}">
        <p14:creationId xmlns:p14="http://schemas.microsoft.com/office/powerpoint/2010/main" val="310450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8982" y="554181"/>
            <a:ext cx="10113818" cy="4045528"/>
          </a:xfrm>
          <a:prstGeom prst="rect">
            <a:avLst/>
          </a:prstGeom>
        </p:spPr>
      </p:pic>
      <p:pic>
        <p:nvPicPr>
          <p:cNvPr id="5" name="Picture 4"/>
          <p:cNvPicPr>
            <a:picLocks noChangeAspect="1"/>
          </p:cNvPicPr>
          <p:nvPr/>
        </p:nvPicPr>
        <p:blipFill>
          <a:blip r:embed="rId3"/>
          <a:stretch>
            <a:fillRect/>
          </a:stretch>
        </p:blipFill>
        <p:spPr>
          <a:xfrm>
            <a:off x="3075709" y="4862945"/>
            <a:ext cx="5597235" cy="895783"/>
          </a:xfrm>
          <a:prstGeom prst="rect">
            <a:avLst/>
          </a:prstGeom>
        </p:spPr>
      </p:pic>
    </p:spTree>
    <p:extLst>
      <p:ext uri="{BB962C8B-B14F-4D97-AF65-F5344CB8AC3E}">
        <p14:creationId xmlns:p14="http://schemas.microsoft.com/office/powerpoint/2010/main" val="44644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5915" y="3441877"/>
            <a:ext cx="4040371" cy="3011009"/>
          </a:xfrm>
          <a:prstGeom prst="rect">
            <a:avLst/>
          </a:prstGeom>
          <a:ln>
            <a:noFill/>
          </a:ln>
          <a:effectLst>
            <a:softEdge rad="112500"/>
          </a:effectLst>
        </p:spPr>
      </p:pic>
      <p:sp>
        <p:nvSpPr>
          <p:cNvPr id="2" name="Rectangle 1"/>
          <p:cNvSpPr/>
          <p:nvPr/>
        </p:nvSpPr>
        <p:spPr>
          <a:xfrm>
            <a:off x="609600" y="320163"/>
            <a:ext cx="11482573" cy="6709529"/>
          </a:xfrm>
          <a:prstGeom prst="rect">
            <a:avLst/>
          </a:prstGeom>
        </p:spPr>
        <p:txBody>
          <a:bodyPr wrap="square">
            <a:spAutoFit/>
          </a:bodyPr>
          <a:lstStyle/>
          <a:p>
            <a:r>
              <a:rPr lang="en-US" sz="4000" b="1"/>
              <a:t>In Rural America…….</a:t>
            </a:r>
          </a:p>
          <a:p>
            <a:endParaRPr lang="en-US"/>
          </a:p>
          <a:p>
            <a:r>
              <a:rPr lang="en-US" sz="2400"/>
              <a:t>Unintentional injury deaths are approximately 50 percent higher in rural areas than in urban areas, partly due to greater risk of death from motor vehicle crashes and opioid overdoses.</a:t>
            </a:r>
          </a:p>
          <a:p>
            <a:endParaRPr lang="en-US" sz="2400"/>
          </a:p>
          <a:p>
            <a:r>
              <a:rPr lang="en-US" sz="2400"/>
              <a:t>In general, residents of rural areas in the United States tend to be older and sicker than their urban counterparts.</a:t>
            </a:r>
          </a:p>
          <a:p>
            <a:r>
              <a:rPr lang="en-US" sz="2400"/>
              <a:t>									Children in rural areas also face challenges. A recent</a:t>
            </a:r>
          </a:p>
          <a:p>
            <a:r>
              <a:rPr lang="en-US" sz="2400"/>
              <a:t> 									CDC study finds that children in rural areas with mental, </a:t>
            </a:r>
          </a:p>
          <a:p>
            <a:r>
              <a:rPr lang="en-US" sz="2400"/>
              <a:t>									behavioral, and developmental disorders face more</a:t>
            </a:r>
          </a:p>
          <a:p>
            <a:r>
              <a:rPr lang="en-US" sz="2400"/>
              <a:t>									community and family challenges than children in urban </a:t>
            </a:r>
          </a:p>
          <a:p>
            <a:r>
              <a:rPr lang="en-US" sz="2400"/>
              <a:t>									areas with the same disorders.</a:t>
            </a:r>
          </a:p>
          <a:p>
            <a:endParaRPr lang="en-US" sz="2400">
              <a:effectLst/>
            </a:endParaRPr>
          </a:p>
          <a:p>
            <a:endParaRPr lang="en-US" sz="2400">
              <a:effectLst/>
            </a:endParaRPr>
          </a:p>
          <a:p>
            <a:endParaRPr lang="en-US" sz="2400">
              <a:effectLst/>
            </a:endParaRPr>
          </a:p>
          <a:p>
            <a:r>
              <a:rPr lang="en-US" sz="1200">
                <a:hlinkClick r:id="rId4"/>
              </a:rPr>
              <a:t>https://www.cdc.gov/ruralhealth/ruralhealthbasics.html</a:t>
            </a:r>
            <a:endParaRPr lang="en-US" sz="1200"/>
          </a:p>
          <a:p>
            <a:endParaRPr lang="en-US" sz="2400">
              <a:effectLst/>
            </a:endParaRPr>
          </a:p>
        </p:txBody>
      </p:sp>
    </p:spTree>
    <p:extLst>
      <p:ext uri="{BB962C8B-B14F-4D97-AF65-F5344CB8AC3E}">
        <p14:creationId xmlns:p14="http://schemas.microsoft.com/office/powerpoint/2010/main" val="321236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015" y="365760"/>
            <a:ext cx="11385239" cy="1754326"/>
          </a:xfrm>
          <a:prstGeom prst="rect">
            <a:avLst/>
          </a:prstGeom>
        </p:spPr>
        <p:txBody>
          <a:bodyPr wrap="square">
            <a:spAutoFit/>
          </a:bodyPr>
          <a:lstStyle/>
          <a:p>
            <a:pPr algn="ctr"/>
            <a:r>
              <a:rPr lang="en-US" sz="2800" b="1"/>
              <a:t>Healthcare in America:  A Snapshot of the Good, the Bad, the Lovely!</a:t>
            </a:r>
          </a:p>
          <a:p>
            <a:endParaRPr lang="en-US" sz="4000"/>
          </a:p>
          <a:p>
            <a:endParaRPr lang="en-US" sz="4000">
              <a:effectLst/>
            </a:endParaRPr>
          </a:p>
        </p:txBody>
      </p:sp>
      <p:pic>
        <p:nvPicPr>
          <p:cNvPr id="14" name="Picture 13"/>
          <p:cNvPicPr>
            <a:picLocks noChangeAspect="1"/>
          </p:cNvPicPr>
          <p:nvPr/>
        </p:nvPicPr>
        <p:blipFill>
          <a:blip r:embed="rId2"/>
          <a:stretch>
            <a:fillRect/>
          </a:stretch>
        </p:blipFill>
        <p:spPr>
          <a:xfrm>
            <a:off x="3161594" y="2963973"/>
            <a:ext cx="2857500" cy="1731850"/>
          </a:xfrm>
          <a:prstGeom prst="rect">
            <a:avLst/>
          </a:prstGeom>
        </p:spPr>
      </p:pic>
      <p:pic>
        <p:nvPicPr>
          <p:cNvPr id="15" name="Picture 14"/>
          <p:cNvPicPr>
            <a:picLocks noChangeAspect="1"/>
          </p:cNvPicPr>
          <p:nvPr/>
        </p:nvPicPr>
        <p:blipFill>
          <a:blip r:embed="rId3"/>
          <a:stretch>
            <a:fillRect/>
          </a:stretch>
        </p:blipFill>
        <p:spPr>
          <a:xfrm>
            <a:off x="320711" y="1001459"/>
            <a:ext cx="2731187" cy="1714500"/>
          </a:xfrm>
          <a:prstGeom prst="rect">
            <a:avLst/>
          </a:prstGeom>
        </p:spPr>
      </p:pic>
      <p:pic>
        <p:nvPicPr>
          <p:cNvPr id="16" name="Picture 15"/>
          <p:cNvPicPr>
            <a:picLocks noChangeAspect="1"/>
          </p:cNvPicPr>
          <p:nvPr/>
        </p:nvPicPr>
        <p:blipFill>
          <a:blip r:embed="rId4"/>
          <a:stretch>
            <a:fillRect/>
          </a:stretch>
        </p:blipFill>
        <p:spPr>
          <a:xfrm>
            <a:off x="3161594" y="1001459"/>
            <a:ext cx="3027483" cy="1743075"/>
          </a:xfrm>
          <a:prstGeom prst="rect">
            <a:avLst/>
          </a:prstGeom>
        </p:spPr>
      </p:pic>
      <p:pic>
        <p:nvPicPr>
          <p:cNvPr id="17" name="Picture 16"/>
          <p:cNvPicPr>
            <a:picLocks noChangeAspect="1"/>
          </p:cNvPicPr>
          <p:nvPr/>
        </p:nvPicPr>
        <p:blipFill>
          <a:blip r:embed="rId5"/>
          <a:stretch>
            <a:fillRect/>
          </a:stretch>
        </p:blipFill>
        <p:spPr>
          <a:xfrm>
            <a:off x="8363257" y="3806935"/>
            <a:ext cx="1733550" cy="2691678"/>
          </a:xfrm>
          <a:prstGeom prst="rect">
            <a:avLst/>
          </a:prstGeom>
        </p:spPr>
      </p:pic>
      <p:pic>
        <p:nvPicPr>
          <p:cNvPr id="18" name="Picture 17"/>
          <p:cNvPicPr>
            <a:picLocks noChangeAspect="1"/>
          </p:cNvPicPr>
          <p:nvPr/>
        </p:nvPicPr>
        <p:blipFill>
          <a:blip r:embed="rId6"/>
          <a:stretch>
            <a:fillRect/>
          </a:stretch>
        </p:blipFill>
        <p:spPr>
          <a:xfrm>
            <a:off x="300160" y="2963973"/>
            <a:ext cx="2705100" cy="1685925"/>
          </a:xfrm>
          <a:prstGeom prst="rect">
            <a:avLst/>
          </a:prstGeom>
        </p:spPr>
      </p:pic>
      <p:pic>
        <p:nvPicPr>
          <p:cNvPr id="19" name="Picture 18"/>
          <p:cNvPicPr>
            <a:picLocks noChangeAspect="1"/>
          </p:cNvPicPr>
          <p:nvPr/>
        </p:nvPicPr>
        <p:blipFill>
          <a:blip r:embed="rId7"/>
          <a:stretch>
            <a:fillRect/>
          </a:stretch>
        </p:blipFill>
        <p:spPr>
          <a:xfrm>
            <a:off x="6298773" y="992833"/>
            <a:ext cx="2738581" cy="2691678"/>
          </a:xfrm>
          <a:prstGeom prst="rect">
            <a:avLst/>
          </a:prstGeom>
        </p:spPr>
      </p:pic>
      <p:pic>
        <p:nvPicPr>
          <p:cNvPr id="20" name="Picture 19"/>
          <p:cNvPicPr>
            <a:picLocks noChangeAspect="1"/>
          </p:cNvPicPr>
          <p:nvPr/>
        </p:nvPicPr>
        <p:blipFill>
          <a:blip r:embed="rId8"/>
          <a:stretch>
            <a:fillRect/>
          </a:stretch>
        </p:blipFill>
        <p:spPr>
          <a:xfrm>
            <a:off x="274810" y="4902280"/>
            <a:ext cx="2811369" cy="1743075"/>
          </a:xfrm>
          <a:prstGeom prst="rect">
            <a:avLst/>
          </a:prstGeom>
        </p:spPr>
      </p:pic>
      <p:pic>
        <p:nvPicPr>
          <p:cNvPr id="23" name="Picture 22"/>
          <p:cNvPicPr>
            <a:picLocks noChangeAspect="1"/>
          </p:cNvPicPr>
          <p:nvPr/>
        </p:nvPicPr>
        <p:blipFill>
          <a:blip r:embed="rId9"/>
          <a:stretch>
            <a:fillRect/>
          </a:stretch>
        </p:blipFill>
        <p:spPr>
          <a:xfrm>
            <a:off x="3208869" y="4821317"/>
            <a:ext cx="2286000" cy="1905000"/>
          </a:xfrm>
          <a:prstGeom prst="rect">
            <a:avLst/>
          </a:prstGeom>
        </p:spPr>
      </p:pic>
      <p:pic>
        <p:nvPicPr>
          <p:cNvPr id="24" name="Picture 23"/>
          <p:cNvPicPr>
            <a:picLocks noChangeAspect="1"/>
          </p:cNvPicPr>
          <p:nvPr/>
        </p:nvPicPr>
        <p:blipFill>
          <a:blip r:embed="rId10"/>
          <a:stretch>
            <a:fillRect/>
          </a:stretch>
        </p:blipFill>
        <p:spPr>
          <a:xfrm>
            <a:off x="5617559" y="4821316"/>
            <a:ext cx="2619375" cy="1905001"/>
          </a:xfrm>
          <a:prstGeom prst="rect">
            <a:avLst/>
          </a:prstGeom>
        </p:spPr>
      </p:pic>
      <p:pic>
        <p:nvPicPr>
          <p:cNvPr id="25" name="Picture 24"/>
          <p:cNvPicPr>
            <a:picLocks noChangeAspect="1"/>
          </p:cNvPicPr>
          <p:nvPr/>
        </p:nvPicPr>
        <p:blipFill>
          <a:blip r:embed="rId11"/>
          <a:stretch>
            <a:fillRect/>
          </a:stretch>
        </p:blipFill>
        <p:spPr>
          <a:xfrm>
            <a:off x="9147050" y="981711"/>
            <a:ext cx="2815999" cy="2488990"/>
          </a:xfrm>
          <a:prstGeom prst="rect">
            <a:avLst/>
          </a:prstGeom>
        </p:spPr>
      </p:pic>
      <p:pic>
        <p:nvPicPr>
          <p:cNvPr id="3" name="Picture 2"/>
          <p:cNvPicPr>
            <a:picLocks noChangeAspect="1"/>
          </p:cNvPicPr>
          <p:nvPr/>
        </p:nvPicPr>
        <p:blipFill>
          <a:blip r:embed="rId12"/>
          <a:stretch>
            <a:fillRect/>
          </a:stretch>
        </p:blipFill>
        <p:spPr>
          <a:xfrm>
            <a:off x="6148073" y="3705296"/>
            <a:ext cx="2106548" cy="1053274"/>
          </a:xfrm>
          <a:prstGeom prst="rect">
            <a:avLst/>
          </a:prstGeom>
        </p:spPr>
      </p:pic>
    </p:spTree>
    <p:extLst>
      <p:ext uri="{BB962C8B-B14F-4D97-AF65-F5344CB8AC3E}">
        <p14:creationId xmlns:p14="http://schemas.microsoft.com/office/powerpoint/2010/main" val="1712505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729" y="3821138"/>
            <a:ext cx="11936362" cy="3862596"/>
          </a:xfrm>
          <a:prstGeom prst="rect">
            <a:avLst/>
          </a:prstGeom>
        </p:spPr>
        <p:txBody>
          <a:bodyPr wrap="square">
            <a:spAutoFit/>
          </a:bodyPr>
          <a:lstStyle/>
          <a:p>
            <a:r>
              <a:rPr lang="en-US" b="1"/>
              <a:t>The LOVELY:</a:t>
            </a:r>
          </a:p>
          <a:p>
            <a:pPr marL="285750" indent="-285750">
              <a:buFont typeface="Arial" panose="020B0604020202020204" pitchFamily="34" charset="0"/>
              <a:buChar char="•"/>
            </a:pPr>
            <a:r>
              <a:rPr lang="en-US"/>
              <a:t>Rural police officer who had been diagnosed with MS was having to travel to an urban medical center for specialty care.  Telemedicine was implemented at the local EMS station and he is now driving a couple of miles for his neurology visits verses taking a day off from work to travel to the major medical center.  He is thrilled &amp; thankful.</a:t>
            </a:r>
          </a:p>
          <a:p>
            <a:pPr marL="285750" indent="-285750">
              <a:buFont typeface="Arial" panose="020B0604020202020204" pitchFamily="34" charset="0"/>
              <a:buChar char="•"/>
            </a:pPr>
            <a:r>
              <a:rPr lang="en-US"/>
              <a:t>An elderly lady diagnosed with a benign and growing brain tumor was refusing to travel from her rural south Georgia home to Atlanta for advanced treatment.  Her local rural hospital started a telehealth program and her family doctor arranged for a telehealth consultation with a neuro surgeon located less than 1 hours away.  After the virtual consultation, the lady agreed to travel 1 hour to the closer medical center and  undergo Gamma Knife surgery which was successful at removing the tumor.</a:t>
            </a:r>
          </a:p>
          <a:p>
            <a:endParaRPr lang="en-US"/>
          </a:p>
          <a:p>
            <a:r>
              <a:rPr lang="en-US" sz="1100" b="1">
                <a:hlinkClick r:id="rId2"/>
              </a:rPr>
              <a:t>https://news.aamc.org/medical-education/article/new-aamc-research-reaffirms-looming-physician-shor/</a:t>
            </a:r>
            <a:endParaRPr lang="en-US" sz="1100" b="1"/>
          </a:p>
          <a:p>
            <a:endParaRPr lang="en-US"/>
          </a:p>
          <a:p>
            <a:endParaRPr lang="en-US"/>
          </a:p>
          <a:p>
            <a:endParaRPr lang="en-US"/>
          </a:p>
        </p:txBody>
      </p:sp>
      <p:pic>
        <p:nvPicPr>
          <p:cNvPr id="4" name="Picture 3"/>
          <p:cNvPicPr>
            <a:picLocks noChangeAspect="1"/>
          </p:cNvPicPr>
          <p:nvPr/>
        </p:nvPicPr>
        <p:blipFill>
          <a:blip r:embed="rId3"/>
          <a:stretch>
            <a:fillRect/>
          </a:stretch>
        </p:blipFill>
        <p:spPr>
          <a:xfrm>
            <a:off x="8194294" y="561778"/>
            <a:ext cx="3997706" cy="2313709"/>
          </a:xfrm>
          <a:prstGeom prst="rect">
            <a:avLst/>
          </a:prstGeom>
          <a:ln>
            <a:noFill/>
          </a:ln>
          <a:effectLst>
            <a:softEdge rad="112500"/>
          </a:effectLst>
        </p:spPr>
      </p:pic>
      <p:sp>
        <p:nvSpPr>
          <p:cNvPr id="3" name="TextBox 2"/>
          <p:cNvSpPr txBox="1"/>
          <p:nvPr/>
        </p:nvSpPr>
        <p:spPr>
          <a:xfrm>
            <a:off x="334297" y="127819"/>
            <a:ext cx="11651226" cy="461665"/>
          </a:xfrm>
          <a:prstGeom prst="rect">
            <a:avLst/>
          </a:prstGeom>
          <a:noFill/>
        </p:spPr>
        <p:txBody>
          <a:bodyPr wrap="square" rtlCol="0">
            <a:spAutoFit/>
          </a:bodyPr>
          <a:lstStyle/>
          <a:p>
            <a:pPr algn="ctr"/>
            <a:r>
              <a:rPr lang="en-US" sz="2400" b="1"/>
              <a:t>Healthcare in America: the Good, the Bad, and the Lovely</a:t>
            </a:r>
            <a:endParaRPr lang="en-US" sz="2400"/>
          </a:p>
        </p:txBody>
      </p:sp>
      <p:sp>
        <p:nvSpPr>
          <p:cNvPr id="5" name="TextBox 4"/>
          <p:cNvSpPr txBox="1"/>
          <p:nvPr/>
        </p:nvSpPr>
        <p:spPr>
          <a:xfrm>
            <a:off x="147484" y="589484"/>
            <a:ext cx="8046810" cy="2031325"/>
          </a:xfrm>
          <a:prstGeom prst="rect">
            <a:avLst/>
          </a:prstGeom>
          <a:noFill/>
        </p:spPr>
        <p:txBody>
          <a:bodyPr wrap="square" rtlCol="0">
            <a:spAutoFit/>
          </a:bodyPr>
          <a:lstStyle/>
          <a:p>
            <a:r>
              <a:rPr lang="en-US" b="1"/>
              <a:t>The BAD:</a:t>
            </a:r>
          </a:p>
          <a:p>
            <a:pPr marL="285750" indent="-285750">
              <a:buFont typeface="Arial" panose="020B0604020202020204" pitchFamily="34" charset="0"/>
              <a:buChar char="•"/>
            </a:pPr>
            <a:r>
              <a:rPr lang="en-US"/>
              <a:t>The US will face a shortage of up to 104,900 physicians by 2030, according to a new study commissioned by the American Association of Medical Colleges.  In the  March 2017 study, it was found that the numbers of new primary care physicians and other medical specialists are not keeping pace with the demands of a growing and aging population.  This paints a grim picture of future healthcare in America but especially for rural America</a:t>
            </a:r>
            <a:r>
              <a:rPr lang="en-US" sz="1200"/>
              <a:t>.</a:t>
            </a:r>
          </a:p>
        </p:txBody>
      </p:sp>
      <p:sp>
        <p:nvSpPr>
          <p:cNvPr id="7" name="Rectangle 6"/>
          <p:cNvSpPr/>
          <p:nvPr/>
        </p:nvSpPr>
        <p:spPr>
          <a:xfrm>
            <a:off x="147483" y="2620809"/>
            <a:ext cx="11936361" cy="1200329"/>
          </a:xfrm>
          <a:prstGeom prst="rect">
            <a:avLst/>
          </a:prstGeom>
        </p:spPr>
        <p:txBody>
          <a:bodyPr wrap="square">
            <a:spAutoFit/>
          </a:bodyPr>
          <a:lstStyle/>
          <a:p>
            <a:r>
              <a:rPr lang="en-US" b="1"/>
              <a:t>The GOOD:</a:t>
            </a:r>
          </a:p>
          <a:p>
            <a:pPr marL="285750" indent="-285750">
              <a:buFont typeface="Arial" panose="020B0604020202020204" pitchFamily="34" charset="0"/>
              <a:buChar char="•"/>
            </a:pPr>
            <a:r>
              <a:rPr lang="en-US"/>
              <a:t>Telemedicine is a viable tool to address some of today’s healthcare delivery issues. Telemedicine technologies are being utilized across the globe to address shortages in the clinical workforce, improve access to care, provide more patient and family centered care, increase efficiencies in practice, and enhance the quality of care.</a:t>
            </a:r>
            <a:endParaRPr lang="en-US" b="1"/>
          </a:p>
        </p:txBody>
      </p:sp>
    </p:spTree>
    <p:extLst>
      <p:ext uri="{BB962C8B-B14F-4D97-AF65-F5344CB8AC3E}">
        <p14:creationId xmlns:p14="http://schemas.microsoft.com/office/powerpoint/2010/main" val="194615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6" y="58847"/>
            <a:ext cx="11485418" cy="7663636"/>
          </a:xfrm>
          <a:prstGeom prst="rect">
            <a:avLst/>
          </a:prstGeom>
        </p:spPr>
        <p:txBody>
          <a:bodyPr wrap="square">
            <a:spAutoFit/>
          </a:bodyPr>
          <a:lstStyle/>
          <a:p>
            <a:r>
              <a:rPr lang="en-US" b="1"/>
              <a:t>			</a:t>
            </a:r>
            <a:r>
              <a:rPr lang="en-US" sz="2400" b="1"/>
              <a:t>Healthcare in America: the Good, the Bad, and the Lovely</a:t>
            </a:r>
            <a:endParaRPr lang="en-US" sz="2400"/>
          </a:p>
          <a:p>
            <a:r>
              <a:rPr lang="en-US" b="1"/>
              <a:t>The BAD:</a:t>
            </a:r>
          </a:p>
          <a:p>
            <a:pPr marL="285750" indent="-285750">
              <a:buFont typeface="Arial" panose="020B0604020202020204" pitchFamily="34" charset="0"/>
              <a:buChar char="•"/>
            </a:pPr>
            <a:r>
              <a:rPr lang="en-US"/>
              <a:t>According to the Centers for Disease Control and Prevention (CDC) in 2015</a:t>
            </a:r>
          </a:p>
          <a:p>
            <a:r>
              <a:rPr lang="en-US"/>
              <a:t>	 stroke was the fifth leading cause of death in the United States. Those who </a:t>
            </a:r>
          </a:p>
          <a:p>
            <a:r>
              <a:rPr lang="en-US"/>
              <a:t>	survive are classified among the highest and most serious long term disability </a:t>
            </a:r>
          </a:p>
          <a:p>
            <a:r>
              <a:rPr lang="en-US"/>
              <a:t>	patients. According to the 2013 Population statistic Census, approximately </a:t>
            </a:r>
          </a:p>
          <a:p>
            <a:r>
              <a:rPr lang="en-US"/>
              <a:t>	19.3% of the U.S. population lives in rural areas, many of which lack permanent </a:t>
            </a:r>
          </a:p>
          <a:p>
            <a:r>
              <a:rPr lang="en-US"/>
              <a:t>	presence of an expert neurologist. </a:t>
            </a:r>
            <a:endParaRPr lang="en-US" sz="1600"/>
          </a:p>
          <a:p>
            <a:endParaRPr lang="en-US" b="1"/>
          </a:p>
          <a:p>
            <a:r>
              <a:rPr lang="en-US" b="1"/>
              <a:t>The GOOD:</a:t>
            </a:r>
          </a:p>
          <a:p>
            <a:pPr marL="285750" indent="-285750">
              <a:buFont typeface="Arial" panose="020B0604020202020204" pitchFamily="34" charset="0"/>
              <a:buChar char="•"/>
            </a:pPr>
            <a:r>
              <a:rPr lang="en-US"/>
              <a:t>Tele-Stroke improves the efficacy and efficiency of treatment of acute stroke in patients presenting to the emergency departments of rural hospitals by connecting with distant neurologist who are experts in the diagnosis and treatment of strokes. </a:t>
            </a:r>
          </a:p>
          <a:p>
            <a:pPr marL="285750" indent="-285750">
              <a:buFont typeface="Arial" panose="020B0604020202020204" pitchFamily="34" charset="0"/>
              <a:buChar char="•"/>
            </a:pPr>
            <a:r>
              <a:rPr lang="en-US"/>
              <a:t>Tele stroke provides enhancement of utilization of tPA and when tPA is managed, stroke patients experience a better quality of life, decreased rates of disability and improved rehabilitation.</a:t>
            </a:r>
          </a:p>
          <a:p>
            <a:endParaRPr lang="en-US" b="1"/>
          </a:p>
          <a:p>
            <a:r>
              <a:rPr lang="en-US" b="1"/>
              <a:t>The LOVELY:</a:t>
            </a:r>
          </a:p>
          <a:p>
            <a:pPr marL="285750" indent="-285750">
              <a:buFont typeface="Arial" panose="020B0604020202020204" pitchFamily="34" charset="0"/>
              <a:buChar char="•"/>
            </a:pPr>
            <a:r>
              <a:rPr lang="en-US"/>
              <a:t>A 40 year old female presented to a rural Emergency Department exhibiting stroke symptoms of  speech difficulties, mental confusion, and facial weakness.  The hospital had recently implemented a tele-stroke program and connected immediately with a board certified neurologist located hundreds of miles away.  An examination took place along with scans of the brain and within minutes, a diagnosis of an ischemic stroke was made and  the treatment recommendation was the administration of tPA.  The treatment was so successful that following a few days of hospitalization, the patient was discharged symptom free and ordered to “go have a wonderful life!” </a:t>
            </a:r>
          </a:p>
          <a:p>
            <a:endParaRPr lang="en-US"/>
          </a:p>
          <a:p>
            <a:endParaRPr lang="en-US"/>
          </a:p>
          <a:p>
            <a:endParaRPr lang="en-US"/>
          </a:p>
        </p:txBody>
      </p:sp>
      <p:pic>
        <p:nvPicPr>
          <p:cNvPr id="3" name="Picture 2"/>
          <p:cNvPicPr>
            <a:picLocks noChangeAspect="1"/>
          </p:cNvPicPr>
          <p:nvPr/>
        </p:nvPicPr>
        <p:blipFill>
          <a:blip r:embed="rId2"/>
          <a:stretch>
            <a:fillRect/>
          </a:stretch>
        </p:blipFill>
        <p:spPr>
          <a:xfrm>
            <a:off x="8632722" y="58847"/>
            <a:ext cx="3164493" cy="297529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29167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chemeClr val="bg2"/>
                                      </p:to>
                                    </p:animClr>
                                  </p:sub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7" end="7"/>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9" end="9"/>
                                            </p:txEl>
                                          </p:spTgt>
                                        </p:tgtEl>
                                        <p:attrNameLst>
                                          <p:attrName>ppt_c</p:attrName>
                                        </p:attrNameLst>
                                      </p:cBhvr>
                                      <p:to>
                                        <a:schemeClr val="bg2"/>
                                      </p:to>
                                    </p:animClr>
                                  </p:sub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0" end="10"/>
                                            </p:txEl>
                                          </p:spTgt>
                                        </p:tgtEl>
                                        <p:attrNameLst>
                                          <p:attrName>ppt_c</p:attrName>
                                        </p:attrNameLst>
                                      </p:cBhvr>
                                      <p:to>
                                        <a:schemeClr val="bg2"/>
                                      </p:to>
                                    </p:animClr>
                                  </p:sub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1" end="11"/>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473" y="88343"/>
            <a:ext cx="11222181" cy="7663636"/>
          </a:xfrm>
          <a:prstGeom prst="rect">
            <a:avLst/>
          </a:prstGeom>
        </p:spPr>
        <p:txBody>
          <a:bodyPr wrap="square">
            <a:spAutoFit/>
          </a:bodyPr>
          <a:lstStyle/>
          <a:p>
            <a:pPr algn="ctr"/>
            <a:r>
              <a:rPr lang="en-US" b="1"/>
              <a:t>		</a:t>
            </a:r>
            <a:r>
              <a:rPr lang="en-US" sz="2400" b="1"/>
              <a:t>Healthcare in America: the Good, the Bad, and the Lovely</a:t>
            </a:r>
            <a:endParaRPr lang="en-US" sz="2400"/>
          </a:p>
          <a:p>
            <a:endParaRPr lang="en-US"/>
          </a:p>
          <a:p>
            <a:r>
              <a:rPr lang="en-US" b="1"/>
              <a:t>The BAD:</a:t>
            </a:r>
          </a:p>
          <a:p>
            <a:pPr marL="285750" indent="-285750">
              <a:buFont typeface="Arial" panose="020B0604020202020204" pitchFamily="34" charset="0"/>
              <a:buChar char="•"/>
            </a:pPr>
            <a:r>
              <a:rPr lang="en-US"/>
              <a:t>The regionalization of pediatric services has resulted in unequal access</a:t>
            </a:r>
          </a:p>
          <a:p>
            <a:r>
              <a:rPr lang="en-US"/>
              <a:t>       to care, sometimes creating barriers to those living in underserved, rural </a:t>
            </a:r>
          </a:p>
          <a:p>
            <a:r>
              <a:rPr lang="en-US"/>
              <a:t>       communities.  These disparities to access contribute to inferior healthcare</a:t>
            </a:r>
          </a:p>
          <a:p>
            <a:r>
              <a:rPr lang="en-US"/>
              <a:t>       outcomes among infants and children. </a:t>
            </a:r>
          </a:p>
          <a:p>
            <a:endParaRPr lang="en-US" b="1"/>
          </a:p>
          <a:p>
            <a:r>
              <a:rPr lang="en-US" b="1"/>
              <a:t>The GOOD:</a:t>
            </a:r>
          </a:p>
          <a:p>
            <a:pPr marL="285750" indent="-285750">
              <a:buFont typeface="Arial" panose="020B0604020202020204" pitchFamily="34" charset="0"/>
              <a:buChar char="•"/>
            </a:pPr>
            <a:r>
              <a:rPr lang="en-US"/>
              <a:t>Studies demonstrate the feasibility and efficiencies gained with models of care that use telemedicine. By providing pediatric and subspecialty care in more convenient settings such as local primary care offices and community hospitals, pediatric patients are more likely to receive care that adheres to evidence-based guidelines. </a:t>
            </a:r>
          </a:p>
          <a:p>
            <a:pPr marL="285750" indent="-285750">
              <a:buFont typeface="Arial" panose="020B0604020202020204" pitchFamily="34" charset="0"/>
              <a:buChar char="•"/>
            </a:pPr>
            <a:r>
              <a:rPr lang="en-US"/>
              <a:t>Models of care that use telemedicine have the potential to address pediatric specialists’ geographic misdistribution and address disparities in the quality of care delivered to children in underserved communities.</a:t>
            </a:r>
          </a:p>
          <a:p>
            <a:endParaRPr lang="en-US" b="1"/>
          </a:p>
          <a:p>
            <a:r>
              <a:rPr lang="en-US" b="1"/>
              <a:t>The LOVELY:</a:t>
            </a:r>
          </a:p>
          <a:p>
            <a:pPr marL="285750" indent="-285750">
              <a:buFont typeface="Arial" panose="020B0604020202020204" pitchFamily="34" charset="0"/>
              <a:buChar char="•"/>
            </a:pPr>
            <a:r>
              <a:rPr lang="en-US"/>
              <a:t>An elementary child with severe behavior problems in a rural SE Georgia school system was seen virtually by an Autism Specialist in Atlanta.  Proper diagnosis and treatment resulted in a child who could now function at a high level, he ended up in the gifted program at his school.</a:t>
            </a:r>
          </a:p>
          <a:p>
            <a:pPr marL="285750" indent="-285750">
              <a:buFont typeface="Arial" panose="020B0604020202020204" pitchFamily="34" charset="0"/>
              <a:buChar char="•"/>
            </a:pPr>
            <a:r>
              <a:rPr lang="en-US"/>
              <a:t>A  rural middle school child from a dysfunctional family had a severe staph infection in the lower leg causing great discomfort and inability to walk normally.  The school nurse worked with the father to  schedule a telemedicine visit with a pediatrician.  As a result of the virtual visit, the child received proper treatment and according </a:t>
            </a:r>
          </a:p>
          <a:p>
            <a:r>
              <a:rPr lang="en-US"/>
              <a:t>      to the physician, she was spared an amputation due to the severity of the infection.</a:t>
            </a:r>
          </a:p>
          <a:p>
            <a:r>
              <a:rPr lang="en-US" sz="1100" b="1">
                <a:hlinkClick r:id="rId2"/>
              </a:rPr>
              <a:t>http://www.nature.com/pr/journal/v79/n1-2/full/pr2015192a.html</a:t>
            </a:r>
            <a:endParaRPr lang="en-US" sz="1100" b="1"/>
          </a:p>
          <a:p>
            <a:endParaRPr lang="en-US"/>
          </a:p>
          <a:p>
            <a:endParaRPr lang="en-US"/>
          </a:p>
          <a:p>
            <a:endParaRPr lang="en-US"/>
          </a:p>
        </p:txBody>
      </p:sp>
      <p:pic>
        <p:nvPicPr>
          <p:cNvPr id="5" name="Picture 4"/>
          <p:cNvPicPr>
            <a:picLocks noChangeAspect="1"/>
          </p:cNvPicPr>
          <p:nvPr/>
        </p:nvPicPr>
        <p:blipFill>
          <a:blip r:embed="rId3"/>
          <a:stretch>
            <a:fillRect/>
          </a:stretch>
        </p:blipFill>
        <p:spPr>
          <a:xfrm>
            <a:off x="7604075" y="588371"/>
            <a:ext cx="4205359" cy="2046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881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8" end="8"/>
                                            </p:txEl>
                                          </p:spTgt>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9" end="9"/>
                                            </p:txEl>
                                          </p:spTgt>
                                        </p:tgtEl>
                                        <p:attrNameLst>
                                          <p:attrName>ppt_c</p:attrName>
                                        </p:attrNameLst>
                                      </p:cBhvr>
                                      <p:to>
                                        <a:schemeClr val="bg2"/>
                                      </p:to>
                                    </p:animClr>
                                  </p:sub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0" end="10"/>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23" y="0"/>
            <a:ext cx="11818374" cy="8525411"/>
          </a:xfrm>
          <a:prstGeom prst="rect">
            <a:avLst/>
          </a:prstGeom>
        </p:spPr>
        <p:txBody>
          <a:bodyPr wrap="square">
            <a:spAutoFit/>
          </a:bodyPr>
          <a:lstStyle/>
          <a:p>
            <a:pPr algn="ctr"/>
            <a:r>
              <a:rPr lang="en-US" sz="2400" b="1"/>
              <a:t>Healthcare in America: the Good, the Bad, and the Lovely</a:t>
            </a:r>
          </a:p>
          <a:p>
            <a:r>
              <a:rPr lang="en-US" b="1"/>
              <a:t>The BAD:</a:t>
            </a:r>
          </a:p>
          <a:p>
            <a:pPr marL="285750" lvl="0" indent="-285750">
              <a:buFont typeface="Arial" panose="020B0604020202020204" pitchFamily="34" charset="0"/>
              <a:buChar char="•"/>
            </a:pPr>
            <a:r>
              <a:rPr lang="en-US"/>
              <a:t>The aging of the baby boom generation could fuel a 75 percent increase in the number of Americans ages 65 and older requiring skilled nursing facility (SNF) care, to about 2.3 million in 2030 from 1.3 million in 2010. </a:t>
            </a:r>
          </a:p>
          <a:p>
            <a:pPr marL="285750" indent="-285750">
              <a:buFont typeface="Arial" panose="020B0604020202020204" pitchFamily="34" charset="0"/>
              <a:buChar char="•"/>
            </a:pPr>
            <a:r>
              <a:rPr lang="en-US"/>
              <a:t>Demand for elder care will also be fueled by a steep rise in the number of Americans living with Alzheimer’s disease, which could nearly triple by 2050 to 14 million, from 5 million in 2013</a:t>
            </a:r>
          </a:p>
          <a:p>
            <a:r>
              <a:rPr lang="en-US"/>
              <a:t>	</a:t>
            </a:r>
            <a:endParaRPr lang="en-US" sz="800" b="1"/>
          </a:p>
          <a:p>
            <a:r>
              <a:rPr lang="en-US" b="1"/>
              <a:t>The GOOD:</a:t>
            </a:r>
          </a:p>
          <a:p>
            <a:pPr marL="285750" indent="-285750">
              <a:buFont typeface="Arial" panose="020B0604020202020204" pitchFamily="34" charset="0"/>
              <a:buChar char="•"/>
            </a:pPr>
            <a:r>
              <a:rPr lang="en-US"/>
              <a:t>SNFs, as well as other care settings throughout the care continuum, are investigating &amp; implementing innovative ways to improve outcomes, reduce costs, and enhance the patient experience. Telehealth is a powerful tool to assist physicians with clinical assessment and accurate diagnosis from distant locations.</a:t>
            </a:r>
          </a:p>
          <a:p>
            <a:pPr marL="285750" indent="-285750">
              <a:buFont typeface="Arial" panose="020B0604020202020204" pitchFamily="34" charset="0"/>
              <a:buChar char="•"/>
            </a:pPr>
            <a:r>
              <a:rPr lang="en-US"/>
              <a:t>Behavioral health and mental health issues are prevalent in the SNF. Psychiatry is another type of specialty care that can be brought to the patient’s bedside using the telehealth concept.</a:t>
            </a:r>
          </a:p>
          <a:p>
            <a:pPr marL="285750" indent="-285750">
              <a:buFont typeface="Arial" panose="020B0604020202020204" pitchFamily="34" charset="0"/>
              <a:buChar char="•"/>
            </a:pPr>
            <a:r>
              <a:rPr lang="en-US"/>
              <a:t> With tele-psychiatry as the second-most-common use of telehealth (after stroke care), the incorporation of tele-psychiatry into SNFs elevates the standard of care and supports treating the whole patient.</a:t>
            </a:r>
            <a:endParaRPr lang="en-US" b="1"/>
          </a:p>
          <a:p>
            <a:endParaRPr lang="en-US" sz="800" b="1"/>
          </a:p>
          <a:p>
            <a:r>
              <a:rPr lang="en-US" b="1"/>
              <a:t>The LOVELY:</a:t>
            </a:r>
          </a:p>
          <a:p>
            <a:pPr marL="285750" indent="-285750">
              <a:buFont typeface="Arial" panose="020B0604020202020204" pitchFamily="34" charset="0"/>
              <a:buChar char="•"/>
            </a:pPr>
            <a:r>
              <a:rPr lang="en-US"/>
              <a:t>A SNF resident suffering from depression and refusing to engage </a:t>
            </a:r>
          </a:p>
          <a:p>
            <a:r>
              <a:rPr lang="en-US"/>
              <a:t>      in life had a virtual visit with a geriatric psychiatrist and received proper </a:t>
            </a:r>
          </a:p>
          <a:p>
            <a:r>
              <a:rPr lang="en-US"/>
              <a:t>      treatment.  As a result of the advanced care, she was able to overcome</a:t>
            </a:r>
          </a:p>
          <a:p>
            <a:r>
              <a:rPr lang="en-US"/>
              <a:t>      the grip of depression and engage in activities of daily living again.</a:t>
            </a:r>
          </a:p>
          <a:p>
            <a:pPr marL="285750" indent="-285750">
              <a:buFont typeface="Arial" panose="020B0604020202020204" pitchFamily="34" charset="0"/>
              <a:buChar char="•"/>
            </a:pPr>
            <a:r>
              <a:rPr lang="en-US"/>
              <a:t>Middle of the night transports to rural EDs are avoided because</a:t>
            </a:r>
          </a:p>
          <a:p>
            <a:r>
              <a:rPr lang="en-US"/>
              <a:t>      SNF medical directors are willing to provide telehealth consultations</a:t>
            </a:r>
          </a:p>
          <a:p>
            <a:r>
              <a:rPr lang="en-US"/>
              <a:t>      to evaluate and treat non urgent issues.</a:t>
            </a:r>
          </a:p>
          <a:p>
            <a:r>
              <a:rPr lang="en-US"/>
              <a:t> </a:t>
            </a:r>
            <a:r>
              <a:rPr lang="en-US" sz="1100" u="sng">
                <a:hlinkClick r:id="rId3"/>
              </a:rPr>
              <a:t>http://www.prb.org/Publications/Media-Guides/2016/aging-unitedstates-fact-sheet.aspx</a:t>
            </a:r>
            <a:endParaRPr lang="en-US" sz="1100"/>
          </a:p>
          <a:p>
            <a:endParaRPr lang="en-US" sz="1100"/>
          </a:p>
          <a:p>
            <a:endParaRPr lang="en-US"/>
          </a:p>
          <a:p>
            <a:endParaRPr lang="en-US"/>
          </a:p>
          <a:p>
            <a:endParaRPr lang="en-US"/>
          </a:p>
          <a:p>
            <a:endParaRPr lang="en-US"/>
          </a:p>
          <a:p>
            <a:endParaRPr lang="en-US"/>
          </a:p>
        </p:txBody>
      </p:sp>
      <p:pic>
        <p:nvPicPr>
          <p:cNvPr id="9" name="Picture 8"/>
          <p:cNvPicPr>
            <a:picLocks noChangeAspect="1"/>
          </p:cNvPicPr>
          <p:nvPr/>
        </p:nvPicPr>
        <p:blipFill>
          <a:blip r:embed="rId4"/>
          <a:stretch>
            <a:fillRect/>
          </a:stretch>
        </p:blipFill>
        <p:spPr>
          <a:xfrm>
            <a:off x="7845301" y="4414684"/>
            <a:ext cx="4196980" cy="22949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0911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chemeClr val="bg2"/>
                                      </p:to>
                                    </p:animClr>
                                  </p:sub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7" end="7"/>
                                            </p:txEl>
                                          </p:spTgt>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8" end="8"/>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457691" y="1171255"/>
            <a:ext cx="5412684" cy="3601895"/>
          </a:xfrm>
          <a:prstGeom prst="ellipse">
            <a:avLst/>
          </a:prstGeom>
          <a:ln>
            <a:noFill/>
          </a:ln>
          <a:effectLst>
            <a:softEdge rad="112500"/>
          </a:effectLst>
        </p:spPr>
      </p:pic>
      <p:sp>
        <p:nvSpPr>
          <p:cNvPr id="2" name="Rectangle 1"/>
          <p:cNvSpPr/>
          <p:nvPr/>
        </p:nvSpPr>
        <p:spPr>
          <a:xfrm>
            <a:off x="370050" y="0"/>
            <a:ext cx="11369666" cy="7109639"/>
          </a:xfrm>
          <a:prstGeom prst="rect">
            <a:avLst/>
          </a:prstGeom>
        </p:spPr>
        <p:txBody>
          <a:bodyPr wrap="square">
            <a:spAutoFit/>
          </a:bodyPr>
          <a:lstStyle/>
          <a:p>
            <a:r>
              <a:rPr lang="en-US"/>
              <a:t>		</a:t>
            </a:r>
            <a:endParaRPr lang="en-US" sz="2400"/>
          </a:p>
          <a:p>
            <a:r>
              <a:rPr lang="en-US" sz="2400" b="1"/>
              <a:t>		Healthcare in America: the Good, the Bad, and the Lovely</a:t>
            </a:r>
            <a:endParaRPr lang="en-US" sz="2400"/>
          </a:p>
          <a:p>
            <a:endParaRPr lang="en-US" b="1"/>
          </a:p>
          <a:p>
            <a:r>
              <a:rPr lang="en-US" b="1"/>
              <a:t>The BAD:</a:t>
            </a:r>
          </a:p>
          <a:p>
            <a:pPr marL="285750" indent="-285750">
              <a:buFont typeface="Arial" panose="020B0604020202020204" pitchFamily="34" charset="0"/>
              <a:buChar char="•"/>
            </a:pPr>
            <a:r>
              <a:rPr lang="en-US"/>
              <a:t>Women in rural communities with obstetrical complications, or medical  conditions that </a:t>
            </a:r>
          </a:p>
          <a:p>
            <a:r>
              <a:rPr lang="en-US"/>
              <a:t>       put them at risk of obstetrical complications, do not typically have access to see a </a:t>
            </a:r>
          </a:p>
          <a:p>
            <a:r>
              <a:rPr lang="en-US"/>
              <a:t>       maternal-fetal medicine (MFM) specialist. </a:t>
            </a:r>
          </a:p>
          <a:p>
            <a:endParaRPr lang="en-US" b="1"/>
          </a:p>
          <a:p>
            <a:r>
              <a:rPr lang="en-US" b="1"/>
              <a:t>The GOOD:</a:t>
            </a:r>
          </a:p>
          <a:p>
            <a:pPr marL="285750" indent="-285750">
              <a:buFont typeface="Arial" panose="020B0604020202020204" pitchFamily="34" charset="0"/>
              <a:buChar char="•"/>
            </a:pPr>
            <a:r>
              <a:rPr lang="en-US"/>
              <a:t>Telemedicine gives women in underserved communities access to MFM specialists</a:t>
            </a:r>
          </a:p>
          <a:p>
            <a:r>
              <a:rPr lang="en-US"/>
              <a:t>      eliminating the need to travel long distances.   </a:t>
            </a:r>
          </a:p>
          <a:p>
            <a:pPr marL="285750" indent="-285750">
              <a:buFont typeface="Arial" panose="020B0604020202020204" pitchFamily="34" charset="0"/>
              <a:buChar char="•"/>
            </a:pPr>
            <a:r>
              <a:rPr lang="en-US"/>
              <a:t>Early interventions can help:</a:t>
            </a:r>
          </a:p>
          <a:p>
            <a:pPr marL="742950" lvl="1" indent="-285750">
              <a:buFont typeface="Wingdings" panose="05000000000000000000" pitchFamily="2" charset="2"/>
              <a:buChar char="ü"/>
            </a:pPr>
            <a:r>
              <a:rPr lang="en-US"/>
              <a:t>Prevent progression of obstetrical complications during pregnancy</a:t>
            </a:r>
          </a:p>
          <a:p>
            <a:pPr marL="742950" lvl="1" indent="-285750">
              <a:buFont typeface="Wingdings" panose="05000000000000000000" pitchFamily="2" charset="2"/>
              <a:buChar char="ü"/>
            </a:pPr>
            <a:r>
              <a:rPr lang="en-US"/>
              <a:t>Provide early life-saving measures for the mother and baby</a:t>
            </a:r>
          </a:p>
          <a:p>
            <a:pPr marL="742950" lvl="1" indent="-285750">
              <a:buFont typeface="Wingdings" panose="05000000000000000000" pitchFamily="2" charset="2"/>
              <a:buChar char="ü"/>
            </a:pPr>
            <a:r>
              <a:rPr lang="en-US"/>
              <a:t>Increase the likelihood of delivering a healthier baby</a:t>
            </a:r>
          </a:p>
          <a:p>
            <a:endParaRPr lang="en-US"/>
          </a:p>
          <a:p>
            <a:r>
              <a:rPr lang="en-US" b="1"/>
              <a:t>The LOVELY:</a:t>
            </a:r>
          </a:p>
          <a:p>
            <a:pPr marL="285750" indent="-285750">
              <a:buFont typeface="Arial" panose="020B0604020202020204" pitchFamily="34" charset="0"/>
              <a:buChar char="•"/>
            </a:pPr>
            <a:r>
              <a:rPr lang="en-US"/>
              <a:t>High Risk Pregnancy with twins seeing a local obstetrician in small  town in south Georgia.  Sonograms showing that one twin is out growing the other twin and  the local doctor arranges for a telehealth MFM consultation.   Mother sees a MFM specialist located over 200 miles north and  a diagnosis of “twin to twin transfusion syndrome” is made.  Mother immediately transported from a South Georgia to Miami, FL for surgery and the outcomes produced two healthy babies.</a:t>
            </a:r>
          </a:p>
          <a:p>
            <a:endParaRPr lang="en-US"/>
          </a:p>
          <a:p>
            <a:endParaRPr lang="en-US"/>
          </a:p>
          <a:p>
            <a:endParaRPr lang="en-US"/>
          </a:p>
        </p:txBody>
      </p:sp>
    </p:spTree>
    <p:extLst>
      <p:ext uri="{BB962C8B-B14F-4D97-AF65-F5344CB8AC3E}">
        <p14:creationId xmlns:p14="http://schemas.microsoft.com/office/powerpoint/2010/main" val="99280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8" end="8"/>
                                            </p:txEl>
                                          </p:spTgt>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9" end="9"/>
                                            </p:txEl>
                                          </p:spTgt>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0" end="10"/>
                                            </p:txEl>
                                          </p:spTgt>
                                        </p:tgtEl>
                                        <p:attrNameLst>
                                          <p:attrName>ppt_c</p:attrName>
                                        </p:attrNameLst>
                                      </p:cBhvr>
                                      <p:to>
                                        <a:schemeClr val="bg2"/>
                                      </p:to>
                                    </p:animClr>
                                  </p:sub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1" end="11"/>
                                            </p:txEl>
                                          </p:spTgt>
                                        </p:tgtEl>
                                        <p:attrNameLst>
                                          <p:attrName>ppt_c</p:attrName>
                                        </p:attrNameLst>
                                      </p:cBhvr>
                                      <p:to>
                                        <a:schemeClr val="bg2"/>
                                      </p:to>
                                    </p:animClr>
                                  </p:sub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2" end="12"/>
                                            </p:txEl>
                                          </p:spTgt>
                                        </p:tgtEl>
                                        <p:attrNameLst>
                                          <p:attrName>ppt_c</p:attrName>
                                        </p:attrNameLst>
                                      </p:cBhvr>
                                      <p:to>
                                        <a:schemeClr val="bg2"/>
                                      </p:to>
                                    </p:animClr>
                                  </p:sub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3" end="13"/>
                                            </p:txEl>
                                          </p:spTgt>
                                        </p:tgtEl>
                                        <p:attrNameLst>
                                          <p:attrName>ppt_c</p:attrName>
                                        </p:attrNameLst>
                                      </p:cBhvr>
                                      <p:to>
                                        <a:schemeClr val="bg2"/>
                                      </p:to>
                                    </p:animClr>
                                  </p:subTnLst>
                                </p:cTn>
                              </p:par>
                              <p:par>
                                <p:cTn id="27" presetID="1" presetClass="entr" presetSubtype="0" fill="hold" nodeType="with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4" end="14"/>
                                            </p:txEl>
                                          </p:spTgt>
                                        </p:tgtEl>
                                        <p:attrNameLst>
                                          <p:attrName>ppt_c</p:attrName>
                                        </p:attrNameLst>
                                      </p:cBhvr>
                                      <p:to>
                                        <a:schemeClr val="bg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Rena\AppData\Local\Microsoft\Windows\Temporary Internet Files\Content.IE5\PXPM4PRE\Consumers-Mindset[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781249" y="-698642"/>
            <a:ext cx="5738658" cy="59898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83127" y="58847"/>
            <a:ext cx="11863067" cy="7386638"/>
          </a:xfrm>
          <a:prstGeom prst="rect">
            <a:avLst/>
          </a:prstGeom>
        </p:spPr>
        <p:txBody>
          <a:bodyPr wrap="square">
            <a:spAutoFit/>
          </a:bodyPr>
          <a:lstStyle/>
          <a:p>
            <a:r>
              <a:rPr lang="en-US"/>
              <a:t>			</a:t>
            </a:r>
            <a:r>
              <a:rPr lang="en-US" sz="2400" b="1"/>
              <a:t>Healthcare in America: the Good, the Bad, and the Lovely</a:t>
            </a:r>
            <a:endParaRPr lang="en-US" sz="2400"/>
          </a:p>
          <a:p>
            <a:r>
              <a:rPr lang="en-US" b="1"/>
              <a:t>The BAD:</a:t>
            </a:r>
          </a:p>
          <a:p>
            <a:pPr marL="285750" indent="-285750">
              <a:buFont typeface="Arial" panose="020B0604020202020204" pitchFamily="34" charset="0"/>
              <a:buChar char="•"/>
            </a:pPr>
            <a:r>
              <a:rPr lang="en-US">
                <a:latin typeface="+mj-lt"/>
              </a:rPr>
              <a:t>A 2016 study states that 81% of US Consumers are unsatisfied with their healthcare </a:t>
            </a:r>
          </a:p>
          <a:p>
            <a:pPr marL="283464" indent="-283464"/>
            <a:r>
              <a:rPr lang="en-US">
                <a:latin typeface="+mj-lt"/>
              </a:rPr>
              <a:t>      experience.</a:t>
            </a:r>
            <a:r>
              <a:rPr lang="en-US" sz="1100">
                <a:latin typeface="+mj-lt"/>
              </a:rPr>
              <a:t> </a:t>
            </a:r>
            <a:r>
              <a:rPr lang="en-US">
                <a:latin typeface="+mj-lt"/>
              </a:rPr>
              <a:t>Consumers want  more timely, more affordable, and more convenient access to quality </a:t>
            </a:r>
          </a:p>
          <a:p>
            <a:r>
              <a:rPr lang="en-US">
                <a:latin typeface="+mj-lt"/>
              </a:rPr>
              <a:t>       health care.</a:t>
            </a:r>
            <a:endParaRPr lang="en-US" altLang="en-US">
              <a:latin typeface="+mj-lt"/>
            </a:endParaRPr>
          </a:p>
          <a:p>
            <a:pPr marL="283464" indent="-283464"/>
            <a:endParaRPr lang="en-US">
              <a:latin typeface="+mj-lt"/>
            </a:endParaRPr>
          </a:p>
          <a:p>
            <a:pPr marL="283464" indent="-283464"/>
            <a:r>
              <a:rPr lang="en-US" b="1"/>
              <a:t>The GOOD:</a:t>
            </a:r>
          </a:p>
          <a:p>
            <a:pPr marL="283464" indent="-283464">
              <a:buFont typeface="Arial" panose="020B0604020202020204" pitchFamily="34" charset="0"/>
              <a:buChar char="•"/>
            </a:pPr>
            <a:r>
              <a:rPr lang="en-US">
                <a:latin typeface="+mj-lt"/>
              </a:rPr>
              <a:t>Widespread dissatisfaction in healthcare creates openings for new players to further </a:t>
            </a:r>
          </a:p>
          <a:p>
            <a:r>
              <a:rPr lang="en-US">
                <a:latin typeface="+mj-lt"/>
              </a:rPr>
              <a:t>      disrupt the landscape.</a:t>
            </a:r>
          </a:p>
          <a:p>
            <a:pPr marL="283464" indent="-283464">
              <a:buFont typeface="Arial" panose="020B0604020202020204" pitchFamily="34" charset="0"/>
              <a:buChar char="•"/>
            </a:pPr>
            <a:r>
              <a:rPr lang="en-US">
                <a:latin typeface="+mj-lt"/>
              </a:rPr>
              <a:t>Dissatisfaction opens the door for nontraditional, customer centric offerings in non </a:t>
            </a:r>
          </a:p>
          <a:p>
            <a:r>
              <a:rPr lang="en-US">
                <a:latin typeface="+mj-lt"/>
              </a:rPr>
              <a:t>      traditional settings like retail spaces and the world wide web.</a:t>
            </a:r>
          </a:p>
          <a:p>
            <a:pPr marL="283464" indent="-283464">
              <a:buFont typeface="Arial" panose="020B0604020202020204" pitchFamily="34" charset="0"/>
              <a:buChar char="•"/>
            </a:pPr>
            <a:r>
              <a:rPr lang="en-US">
                <a:latin typeface="+mj-lt"/>
              </a:rPr>
              <a:t>Consumers, particularly younger ones , increasingly expect healthcare to work the way other digital markets work, with user-friendly interfaces, clearly defined pricing and a wide selection of product options designed to meet their needs.</a:t>
            </a:r>
          </a:p>
          <a:p>
            <a:endParaRPr lang="en-US"/>
          </a:p>
          <a:p>
            <a:r>
              <a:rPr lang="en-US" b="1"/>
              <a:t>The LOVELY:</a:t>
            </a:r>
          </a:p>
          <a:p>
            <a:pPr marL="283464" indent="-283464">
              <a:buFont typeface="Arial" panose="020B0604020202020204" pitchFamily="34" charset="0"/>
              <a:buChar char="•"/>
            </a:pPr>
            <a:r>
              <a:rPr lang="en-US"/>
              <a:t>A mother is putting her 3 year old to bed one evening and notices that the child is congested and breathing a little heavy.  Even though it resembled the onset of a cold, the suddenness and symptoms made the mom uneasy. She recently heard  that the local children’s hospital had launched a direct to consumer app “Connect with a Pediatrician 24/7”  where you could video consult for a fee of $49.  She decided to make the connection.  Following the examination and collection of relevant data, the mom was instructed to immediately take the child to the closet ED.  Through the virtual consultation, the pediatrician discovered that the child had eaten shrimp for the 1</a:t>
            </a:r>
            <a:r>
              <a:rPr lang="en-US" baseline="30000"/>
              <a:t>st</a:t>
            </a:r>
            <a:r>
              <a:rPr lang="en-US"/>
              <a:t> time that evening and  she was displaying</a:t>
            </a:r>
            <a:r>
              <a:rPr lang="en-US" b="1"/>
              <a:t> anaphylactic </a:t>
            </a:r>
            <a:r>
              <a:rPr lang="en-US"/>
              <a:t>reaction symptoms that, if left untreated, could lead to death.  Wow! A baby saved because</a:t>
            </a:r>
          </a:p>
          <a:p>
            <a:r>
              <a:rPr lang="en-US"/>
              <a:t>      of direct to consumer telehealth.</a:t>
            </a:r>
          </a:p>
          <a:p>
            <a:pPr marL="283464" indent="-283464"/>
            <a:r>
              <a:rPr lang="en-US" sz="1100">
                <a:hlinkClick r:id="rId3"/>
              </a:rPr>
              <a:t>http://www.businesswire.com/news/home/20160308006233/en/81-Consumers-Unsatisfied-Healthcare-Experience-New-Study</a:t>
            </a:r>
            <a:endParaRPr lang="en-US" sz="1100"/>
          </a:p>
          <a:p>
            <a:pPr marL="283464" indent="-283464"/>
            <a:endParaRPr lang="en-US"/>
          </a:p>
          <a:p>
            <a:endParaRPr lang="en-US"/>
          </a:p>
        </p:txBody>
      </p:sp>
    </p:spTree>
    <p:extLst>
      <p:ext uri="{BB962C8B-B14F-4D97-AF65-F5344CB8AC3E}">
        <p14:creationId xmlns:p14="http://schemas.microsoft.com/office/powerpoint/2010/main" val="185321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7" end="7"/>
                                            </p:txEl>
                                          </p:spTgt>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8" end="8"/>
                                            </p:txEl>
                                          </p:spTgt>
                                        </p:tgtEl>
                                        <p:attrNameLst>
                                          <p:attrName>ppt_c</p:attrName>
                                        </p:attrNameLst>
                                      </p:cBhvr>
                                      <p:to>
                                        <a:schemeClr val="bg2"/>
                                      </p:to>
                                    </p:animClr>
                                  </p:sub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9" end="9"/>
                                            </p:txEl>
                                          </p:spTgt>
                                        </p:tgtEl>
                                        <p:attrNameLst>
                                          <p:attrName>ppt_c</p:attrName>
                                        </p:attrNameLst>
                                      </p:cBhvr>
                                      <p:to>
                                        <a:schemeClr val="bg2"/>
                                      </p:to>
                                    </p:animClr>
                                  </p:sub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0" end="10"/>
                                            </p:txEl>
                                          </p:spTgt>
                                        </p:tgtEl>
                                        <p:attrNameLst>
                                          <p:attrName>ppt_c</p:attrName>
                                        </p:attrNameLst>
                                      </p:cBhvr>
                                      <p:to>
                                        <a:schemeClr val="bg2"/>
                                      </p:to>
                                    </p:animClr>
                                  </p:sub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1" end="11"/>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595008" y="357463"/>
            <a:ext cx="11001983" cy="1678677"/>
          </a:xfrm>
        </p:spPr>
        <p:txBody>
          <a:bodyPr>
            <a:noAutofit/>
          </a:bodyPr>
          <a:lstStyle/>
          <a:p>
            <a:pPr algn="l">
              <a:defRPr/>
            </a:pPr>
            <a:r>
              <a:rPr lang="en-US" altLang="en-US" sz="2800" dirty="0">
                <a:latin typeface="Calibri"/>
                <a:ea typeface="MS PGothic" pitchFamily="34" charset="-128"/>
              </a:rPr>
              <a:t>On August 20, 2010, Georgia Partnership for TeleHealth (GPT)</a:t>
            </a:r>
            <a:br>
              <a:rPr lang="en-US" altLang="en-US" sz="2800" dirty="0">
                <a:latin typeface="Calibri"/>
                <a:ea typeface="MS PGothic" pitchFamily="34" charset="-128"/>
              </a:rPr>
            </a:br>
            <a:r>
              <a:rPr lang="en-US" altLang="en-US" sz="2800" dirty="0">
                <a:latin typeface="Calibri"/>
                <a:ea typeface="MS PGothic" pitchFamily="34" charset="-128"/>
              </a:rPr>
              <a:t>was awarded a HRSA grant from the Office for the Advancement of TeleHealth:   Southeastern TeleHealth Resource Center. </a:t>
            </a:r>
            <a:endParaRPr lang="en-US" altLang="en-US" sz="2600" dirty="0">
              <a:latin typeface="Calibri" pitchFamily="34" charset="0"/>
              <a:cs typeface="Arial" pitchFamily="34" charset="0"/>
            </a:endParaRP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1047751" y="2840477"/>
            <a:ext cx="10448924" cy="894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rPr>
              <a:t>Grant Re-Awarded 2013 &amp; 2016 (</a:t>
            </a:r>
            <a:r>
              <a:rPr kumimoji="0" lang="en-US" sz="2400" b="0" i="0" u="none" strike="noStrike" kern="1200" cap="none" spc="0" normalizeH="0" baseline="0" noProof="0" dirty="0">
                <a:ln>
                  <a:noFill/>
                </a:ln>
                <a:solidFill>
                  <a:prstClr val="black"/>
                </a:solidFill>
                <a:effectLst/>
                <a:uLnTx/>
                <a:uFillTx/>
                <a:latin typeface="Calibri" panose="020F0502020204030204"/>
                <a:ea typeface="MS PGothic" pitchFamily="34" charset="-128"/>
                <a:cs typeface="+mn-cs"/>
              </a:rPr>
              <a:t>Grant #: G22RH30350)</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83FCE1C7-8D61-4E65-81AC-E79F345DC2C4}"/>
              </a:ext>
            </a:extLst>
          </p:cNvPr>
          <p:cNvCxnSpPr>
            <a:cxnSpLocks/>
          </p:cNvCxnSpPr>
          <p:nvPr/>
        </p:nvCxnSpPr>
        <p:spPr>
          <a:xfrm>
            <a:off x="595008" y="2214661"/>
            <a:ext cx="10659894" cy="0"/>
          </a:xfrm>
          <a:prstGeom prst="line">
            <a:avLst/>
          </a:prstGeom>
          <a:ln w="38100"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07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 y="58847"/>
            <a:ext cx="12053455" cy="3847207"/>
          </a:xfrm>
          <a:prstGeom prst="rect">
            <a:avLst/>
          </a:prstGeom>
        </p:spPr>
        <p:txBody>
          <a:bodyPr wrap="square">
            <a:spAutoFit/>
          </a:bodyPr>
          <a:lstStyle/>
          <a:p>
            <a:pPr algn="ctr"/>
            <a:endParaRPr lang="en-US" sz="3200" b="1"/>
          </a:p>
          <a:p>
            <a:pPr algn="ctr"/>
            <a:r>
              <a:rPr lang="en-US" sz="3200" b="1"/>
              <a:t>Telehealth: the Good, the Bad, and the Lovely</a:t>
            </a:r>
            <a:endParaRPr lang="en-US" sz="4400" b="1"/>
          </a:p>
          <a:p>
            <a:pPr algn="ctr"/>
            <a:r>
              <a:rPr lang="en-US" sz="3200" b="1"/>
              <a:t>Crossing the Telehealth Chasm</a:t>
            </a:r>
          </a:p>
          <a:p>
            <a:pPr marL="285750" indent="-285750">
              <a:buFont typeface="Arial" panose="020B0604020202020204" pitchFamily="34" charset="0"/>
              <a:buChar char="•"/>
            </a:pPr>
            <a:endParaRPr lang="en-US"/>
          </a:p>
          <a:p>
            <a:pPr marL="457200" indent="-457200">
              <a:buFont typeface="Arial" panose="020B0604020202020204" pitchFamily="34" charset="0"/>
              <a:buChar char="•"/>
            </a:pPr>
            <a:r>
              <a:rPr lang="en-US" sz="2800"/>
              <a:t>Barriers have challenged widespread telemedicine adoption by health care organizations for decades. </a:t>
            </a:r>
          </a:p>
          <a:p>
            <a:pPr marL="457200" indent="-457200">
              <a:buFont typeface="Arial" panose="020B0604020202020204" pitchFamily="34" charset="0"/>
              <a:buChar char="•"/>
            </a:pPr>
            <a:r>
              <a:rPr lang="en-US" sz="2800"/>
              <a:t>These barriers have been technological, financial, legal and challenges related to business strategy and human factors.      </a:t>
            </a:r>
            <a:endParaRPr lang="en-US"/>
          </a:p>
          <a:p>
            <a:endParaRPr lang="en-US"/>
          </a:p>
        </p:txBody>
      </p:sp>
      <p:pic>
        <p:nvPicPr>
          <p:cNvPr id="6" name="Picture 5"/>
          <p:cNvPicPr>
            <a:picLocks noChangeAspect="1"/>
          </p:cNvPicPr>
          <p:nvPr/>
        </p:nvPicPr>
        <p:blipFill>
          <a:blip r:embed="rId2"/>
          <a:stretch>
            <a:fillRect/>
          </a:stretch>
        </p:blipFill>
        <p:spPr>
          <a:xfrm>
            <a:off x="3279085" y="3896139"/>
            <a:ext cx="5175802" cy="2508485"/>
          </a:xfrm>
          <a:prstGeom prst="rect">
            <a:avLst/>
          </a:prstGeom>
        </p:spPr>
      </p:pic>
      <p:sp>
        <p:nvSpPr>
          <p:cNvPr id="3" name="Rectangle 2"/>
          <p:cNvSpPr/>
          <p:nvPr/>
        </p:nvSpPr>
        <p:spPr>
          <a:xfrm>
            <a:off x="4091500" y="6531388"/>
            <a:ext cx="3550972" cy="261610"/>
          </a:xfrm>
          <a:prstGeom prst="rect">
            <a:avLst/>
          </a:prstGeom>
        </p:spPr>
        <p:txBody>
          <a:bodyPr wrap="none">
            <a:spAutoFit/>
          </a:bodyPr>
          <a:lstStyle/>
          <a:p>
            <a:r>
              <a:rPr lang="en-US" sz="1100">
                <a:hlinkClick r:id="rId3"/>
              </a:rPr>
              <a:t>https://www.ncbi.nlm.nih.gov/pmc/articles/PMC3881125/</a:t>
            </a:r>
            <a:endParaRPr lang="en-US" sz="1100"/>
          </a:p>
        </p:txBody>
      </p:sp>
    </p:spTree>
    <p:extLst>
      <p:ext uri="{BB962C8B-B14F-4D97-AF65-F5344CB8AC3E}">
        <p14:creationId xmlns:p14="http://schemas.microsoft.com/office/powerpoint/2010/main" val="364732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04071" y="324035"/>
            <a:ext cx="5747351" cy="6533965"/>
          </a:xfrm>
          <a:prstGeom prst="rect">
            <a:avLst/>
          </a:prstGeom>
          <a:ln>
            <a:noFill/>
          </a:ln>
          <a:effectLst>
            <a:softEdge rad="112500"/>
          </a:effectLst>
        </p:spPr>
      </p:pic>
      <p:sp>
        <p:nvSpPr>
          <p:cNvPr id="2" name="Rectangle 1"/>
          <p:cNvSpPr/>
          <p:nvPr/>
        </p:nvSpPr>
        <p:spPr>
          <a:xfrm>
            <a:off x="139361" y="-49161"/>
            <a:ext cx="11367956" cy="7448193"/>
          </a:xfrm>
          <a:prstGeom prst="rect">
            <a:avLst/>
          </a:prstGeom>
        </p:spPr>
        <p:txBody>
          <a:bodyPr wrap="square">
            <a:spAutoFit/>
          </a:bodyPr>
          <a:lstStyle/>
          <a:p>
            <a:pPr algn="ctr"/>
            <a:r>
              <a:rPr lang="en-US" sz="3600" b="1"/>
              <a:t>Crossing the Telehealth Chasm</a:t>
            </a:r>
          </a:p>
          <a:p>
            <a:pPr algn="ctr"/>
            <a:r>
              <a:rPr lang="en-US" sz="2800" b="1"/>
              <a:t>By Addressing the Barriers</a:t>
            </a:r>
          </a:p>
          <a:p>
            <a:r>
              <a:rPr lang="en-US" b="1"/>
              <a:t>Technological</a:t>
            </a:r>
          </a:p>
          <a:p>
            <a:pPr marL="742950" lvl="1" indent="-285750">
              <a:buFont typeface="Arial" panose="020B0604020202020204" pitchFamily="34" charset="0"/>
              <a:buChar char="•"/>
            </a:pPr>
            <a:r>
              <a:rPr lang="en-US"/>
              <a:t>consistent broadband in many rural communities</a:t>
            </a:r>
          </a:p>
          <a:p>
            <a:pPr marL="742950" lvl="1" indent="-285750">
              <a:buFont typeface="Arial" panose="020B0604020202020204" pitchFamily="34" charset="0"/>
              <a:buChar char="•"/>
            </a:pPr>
            <a:r>
              <a:rPr lang="en-US"/>
              <a:t>data sharing between entities</a:t>
            </a:r>
          </a:p>
          <a:p>
            <a:pPr marL="742950" lvl="1" indent="-285750">
              <a:buFont typeface="Arial" panose="020B0604020202020204" pitchFamily="34" charset="0"/>
              <a:buChar char="•"/>
            </a:pPr>
            <a:r>
              <a:rPr lang="en-US"/>
              <a:t>funds to purchase hardware / software</a:t>
            </a:r>
          </a:p>
          <a:p>
            <a:r>
              <a:rPr lang="en-US" b="1"/>
              <a:t>Financial</a:t>
            </a:r>
          </a:p>
          <a:p>
            <a:pPr marL="742950" lvl="1" indent="-285750">
              <a:buFont typeface="Arial" panose="020B0604020202020204" pitchFamily="34" charset="0"/>
              <a:buChar char="•"/>
            </a:pPr>
            <a:r>
              <a:rPr lang="en-US"/>
              <a:t>proper reimbursement</a:t>
            </a:r>
          </a:p>
          <a:p>
            <a:pPr marL="742950" lvl="1" indent="-285750">
              <a:buFont typeface="Arial" panose="020B0604020202020204" pitchFamily="34" charset="0"/>
              <a:buChar char="•"/>
            </a:pPr>
            <a:r>
              <a:rPr lang="en-US"/>
              <a:t>ROI &amp; Realistic Formulas (downstream revenue, cost savings-avoid penalties,</a:t>
            </a:r>
          </a:p>
          <a:p>
            <a:pPr lvl="1"/>
            <a:r>
              <a:rPr lang="en-US"/>
              <a:t>       expansion of services)</a:t>
            </a:r>
          </a:p>
          <a:p>
            <a:r>
              <a:rPr lang="en-US" b="1"/>
              <a:t>Legal</a:t>
            </a:r>
            <a:r>
              <a:rPr lang="en-US"/>
              <a:t> </a:t>
            </a:r>
          </a:p>
          <a:p>
            <a:pPr marL="742950" lvl="1" indent="-285750">
              <a:buFont typeface="Arial" panose="020B0604020202020204" pitchFamily="34" charset="0"/>
              <a:buChar char="•"/>
            </a:pPr>
            <a:r>
              <a:rPr lang="en-US"/>
              <a:t>telehealth friendly regulations</a:t>
            </a:r>
          </a:p>
          <a:p>
            <a:r>
              <a:rPr lang="en-US" b="1"/>
              <a:t>Business strategy</a:t>
            </a:r>
          </a:p>
          <a:p>
            <a:pPr marL="742950" lvl="1" indent="-285750">
              <a:buFont typeface="Arial" panose="020B0604020202020204" pitchFamily="34" charset="0"/>
              <a:buChar char="•"/>
            </a:pPr>
            <a:r>
              <a:rPr lang="en-US"/>
              <a:t>strategic vision </a:t>
            </a:r>
          </a:p>
          <a:p>
            <a:pPr marL="742950" lvl="1" indent="-285750">
              <a:buFont typeface="Arial" panose="020B0604020202020204" pitchFamily="34" charset="0"/>
              <a:buChar char="•"/>
            </a:pPr>
            <a:r>
              <a:rPr lang="en-US"/>
              <a:t>integrating of telehealth into other health services</a:t>
            </a:r>
          </a:p>
          <a:p>
            <a:pPr marL="742950" lvl="1" indent="-285750">
              <a:buFont typeface="Arial" panose="020B0604020202020204" pitchFamily="34" charset="0"/>
              <a:buChar char="•"/>
            </a:pPr>
            <a:r>
              <a:rPr lang="en-US"/>
              <a:t>organizational champions from administration to IT and everyone in between</a:t>
            </a:r>
          </a:p>
          <a:p>
            <a:pPr marL="742950" lvl="1" indent="-285750">
              <a:buFont typeface="Arial" panose="020B0604020202020204" pitchFamily="34" charset="0"/>
              <a:buChar char="•"/>
            </a:pPr>
            <a:r>
              <a:rPr lang="en-US"/>
              <a:t>willingness to collaborate with other entities resulting in silos of care</a:t>
            </a:r>
          </a:p>
          <a:p>
            <a:pPr marL="742950" lvl="1" indent="-285750">
              <a:buFont typeface="Arial" panose="020B0604020202020204" pitchFamily="34" charset="0"/>
              <a:buChar char="•"/>
            </a:pPr>
            <a:r>
              <a:rPr lang="en-US"/>
              <a:t>marketing of services within and without of the organization</a:t>
            </a:r>
          </a:p>
          <a:p>
            <a:pPr marL="742950" lvl="1" indent="-285750">
              <a:buFont typeface="Arial" panose="020B0604020202020204" pitchFamily="34" charset="0"/>
              <a:buChar char="•"/>
            </a:pPr>
            <a:r>
              <a:rPr lang="en-US"/>
              <a:t>staff training</a:t>
            </a:r>
          </a:p>
          <a:p>
            <a:pPr marL="0" lvl="1"/>
            <a:r>
              <a:rPr lang="en-US" b="1"/>
              <a:t>Human Factors</a:t>
            </a:r>
          </a:p>
          <a:p>
            <a:pPr marL="742950" lvl="1" indent="-285750">
              <a:buFont typeface="Arial" panose="020B0604020202020204" pitchFamily="34" charset="0"/>
              <a:buChar char="•"/>
            </a:pPr>
            <a:r>
              <a:rPr lang="en-US"/>
              <a:t>interest and resistance by many in the medical community</a:t>
            </a:r>
          </a:p>
          <a:p>
            <a:pPr marL="742950" lvl="1" indent="-285750">
              <a:buFont typeface="Arial" panose="020B0604020202020204" pitchFamily="34" charset="0"/>
              <a:buChar char="•"/>
            </a:pPr>
            <a:r>
              <a:rPr lang="en-US"/>
              <a:t>interest and resistance by support staff</a:t>
            </a:r>
          </a:p>
          <a:p>
            <a:pPr marL="742950" lvl="1" indent="-285750">
              <a:buFont typeface="Arial" panose="020B0604020202020204" pitchFamily="34" charset="0"/>
              <a:buChar char="•"/>
            </a:pPr>
            <a:r>
              <a:rPr lang="en-US"/>
              <a:t>telehealth awareness in the community</a:t>
            </a:r>
          </a:p>
          <a:p>
            <a:pPr marL="283464" indent="-283464"/>
            <a:endParaRPr lang="en-US"/>
          </a:p>
          <a:p>
            <a:endParaRPr lang="en-US"/>
          </a:p>
        </p:txBody>
      </p:sp>
    </p:spTree>
    <p:extLst>
      <p:ext uri="{BB962C8B-B14F-4D97-AF65-F5344CB8AC3E}">
        <p14:creationId xmlns:p14="http://schemas.microsoft.com/office/powerpoint/2010/main" val="3293710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66432" y="1724999"/>
            <a:ext cx="4267614" cy="2984051"/>
          </a:xfrm>
          <a:prstGeom prst="rect">
            <a:avLst/>
          </a:prstGeom>
        </p:spPr>
      </p:pic>
      <p:sp>
        <p:nvSpPr>
          <p:cNvPr id="2" name="Rectangle 1"/>
          <p:cNvSpPr/>
          <p:nvPr/>
        </p:nvSpPr>
        <p:spPr>
          <a:xfrm>
            <a:off x="417172" y="229967"/>
            <a:ext cx="11275191" cy="5970865"/>
          </a:xfrm>
          <a:prstGeom prst="rect">
            <a:avLst/>
          </a:prstGeom>
        </p:spPr>
        <p:txBody>
          <a:bodyPr wrap="square">
            <a:spAutoFit/>
          </a:bodyPr>
          <a:lstStyle/>
          <a:p>
            <a:pPr algn="ctr"/>
            <a:r>
              <a:rPr lang="en-US" sz="4800" b="1"/>
              <a:t>What are the next steps?</a:t>
            </a:r>
          </a:p>
          <a:p>
            <a:pPr marL="283464" indent="-283464"/>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r>
              <a:rPr lang="en-US" sz="2800" b="1"/>
              <a:t>To sum it up………</a:t>
            </a:r>
          </a:p>
        </p:txBody>
      </p:sp>
      <p:pic>
        <p:nvPicPr>
          <p:cNvPr id="10" name="Picture 9"/>
          <p:cNvPicPr>
            <a:picLocks noChangeAspect="1"/>
          </p:cNvPicPr>
          <p:nvPr/>
        </p:nvPicPr>
        <p:blipFill>
          <a:blip r:embed="rId3"/>
          <a:stretch>
            <a:fillRect/>
          </a:stretch>
        </p:blipFill>
        <p:spPr>
          <a:xfrm>
            <a:off x="0" y="1725601"/>
            <a:ext cx="4266432" cy="2983449"/>
          </a:xfrm>
          <a:prstGeom prst="rect">
            <a:avLst/>
          </a:prstGeom>
        </p:spPr>
      </p:pic>
      <p:pic>
        <p:nvPicPr>
          <p:cNvPr id="4" name="Picture 3"/>
          <p:cNvPicPr>
            <a:picLocks noChangeAspect="1"/>
          </p:cNvPicPr>
          <p:nvPr/>
        </p:nvPicPr>
        <p:blipFill>
          <a:blip r:embed="rId4"/>
          <a:stretch>
            <a:fillRect/>
          </a:stretch>
        </p:blipFill>
        <p:spPr>
          <a:xfrm>
            <a:off x="8532864" y="1721751"/>
            <a:ext cx="4267570" cy="2987299"/>
          </a:xfrm>
          <a:prstGeom prst="rect">
            <a:avLst/>
          </a:prstGeom>
        </p:spPr>
      </p:pic>
    </p:spTree>
    <p:extLst>
      <p:ext uri="{BB962C8B-B14F-4D97-AF65-F5344CB8AC3E}">
        <p14:creationId xmlns:p14="http://schemas.microsoft.com/office/powerpoint/2010/main" val="1385946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18" y="477078"/>
            <a:ext cx="12136582" cy="5078313"/>
          </a:xfrm>
          <a:prstGeom prst="rect">
            <a:avLst/>
          </a:prstGeom>
        </p:spPr>
        <p:txBody>
          <a:bodyPr wrap="square">
            <a:spAutoFit/>
          </a:bodyPr>
          <a:lstStyle/>
          <a:p>
            <a:pPr algn="ctr"/>
            <a:r>
              <a:rPr lang="en-US" sz="4800" b="1"/>
              <a:t>Find solutions to provide less costly, more efficient, and higher quality care.</a:t>
            </a:r>
          </a:p>
          <a:p>
            <a:pPr algn="ctr"/>
            <a:r>
              <a:rPr lang="en-US" sz="4800" b="1"/>
              <a:t> </a:t>
            </a:r>
          </a:p>
          <a:p>
            <a:pPr algn="ctr"/>
            <a:endParaRPr lang="en-US" sz="4800" b="1"/>
          </a:p>
          <a:p>
            <a:pPr algn="ctr"/>
            <a:endParaRPr lang="en-US" sz="4800" b="1"/>
          </a:p>
          <a:p>
            <a:pPr algn="ctr"/>
            <a:endParaRPr lang="en-US" sz="4800" b="1"/>
          </a:p>
          <a:p>
            <a:pPr marL="283464" indent="-283464"/>
            <a:endParaRPr lang="en-US"/>
          </a:p>
          <a:p>
            <a:endParaRPr lang="en-US"/>
          </a:p>
        </p:txBody>
      </p:sp>
      <p:pic>
        <p:nvPicPr>
          <p:cNvPr id="12" name="Picture 11"/>
          <p:cNvPicPr>
            <a:picLocks noChangeAspect="1"/>
          </p:cNvPicPr>
          <p:nvPr/>
        </p:nvPicPr>
        <p:blipFill>
          <a:blip r:embed="rId2"/>
          <a:stretch>
            <a:fillRect/>
          </a:stretch>
        </p:blipFill>
        <p:spPr>
          <a:xfrm>
            <a:off x="3657600" y="2236763"/>
            <a:ext cx="4079631" cy="4149625"/>
          </a:xfrm>
          <a:prstGeom prst="rect">
            <a:avLst/>
          </a:prstGeom>
        </p:spPr>
      </p:pic>
    </p:spTree>
    <p:extLst>
      <p:ext uri="{BB962C8B-B14F-4D97-AF65-F5344CB8AC3E}">
        <p14:creationId xmlns:p14="http://schemas.microsoft.com/office/powerpoint/2010/main" val="232793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8127"/>
            <a:ext cx="12136582" cy="3600986"/>
          </a:xfrm>
          <a:prstGeom prst="rect">
            <a:avLst/>
          </a:prstGeom>
        </p:spPr>
        <p:txBody>
          <a:bodyPr wrap="square">
            <a:spAutoFit/>
          </a:bodyPr>
          <a:lstStyle/>
          <a:p>
            <a:pPr algn="ctr"/>
            <a:r>
              <a:rPr lang="en-US" sz="4800" b="1"/>
              <a:t> Leverage Technology</a:t>
            </a:r>
          </a:p>
          <a:p>
            <a:pPr algn="ctr"/>
            <a:r>
              <a:rPr lang="en-US" sz="4800" b="1"/>
              <a:t>To provide less costly, more efficient, and higher quality care.</a:t>
            </a:r>
          </a:p>
          <a:p>
            <a:pPr algn="ctr"/>
            <a:endParaRPr lang="en-US" sz="4800" b="1"/>
          </a:p>
          <a:p>
            <a:pPr marL="283464" indent="-283464"/>
            <a:endParaRPr lang="en-US"/>
          </a:p>
          <a:p>
            <a:endParaRPr lang="en-US"/>
          </a:p>
        </p:txBody>
      </p:sp>
      <p:pic>
        <p:nvPicPr>
          <p:cNvPr id="11" name="Picture 10"/>
          <p:cNvPicPr>
            <a:picLocks noChangeAspect="1"/>
          </p:cNvPicPr>
          <p:nvPr/>
        </p:nvPicPr>
        <p:blipFill>
          <a:blip r:embed="rId2"/>
          <a:stretch>
            <a:fillRect/>
          </a:stretch>
        </p:blipFill>
        <p:spPr>
          <a:xfrm>
            <a:off x="2046217" y="2700391"/>
            <a:ext cx="8201465" cy="33762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654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6223"/>
            <a:ext cx="12136582" cy="5170646"/>
          </a:xfrm>
          <a:prstGeom prst="rect">
            <a:avLst/>
          </a:prstGeom>
        </p:spPr>
        <p:txBody>
          <a:bodyPr wrap="square">
            <a:spAutoFit/>
          </a:bodyPr>
          <a:lstStyle/>
          <a:p>
            <a:pPr algn="ctr"/>
            <a:r>
              <a:rPr lang="en-US" sz="5400" b="1"/>
              <a:t>Healthcare in America</a:t>
            </a:r>
          </a:p>
          <a:p>
            <a:pPr algn="ctr"/>
            <a:endParaRPr lang="en-US" sz="4800" b="1"/>
          </a:p>
          <a:p>
            <a:pPr algn="ctr"/>
            <a:endParaRPr lang="en-US" sz="4800" b="1"/>
          </a:p>
          <a:p>
            <a:pPr algn="ctr"/>
            <a:endParaRPr lang="en-US" sz="4800" b="1"/>
          </a:p>
          <a:p>
            <a:pPr algn="ctr"/>
            <a:endParaRPr lang="en-US" sz="4800" b="1"/>
          </a:p>
          <a:p>
            <a:pPr algn="ctr"/>
            <a:endParaRPr lang="en-US" sz="4800" b="1"/>
          </a:p>
          <a:p>
            <a:pPr marL="283464" indent="-283464"/>
            <a:endParaRPr lang="en-US"/>
          </a:p>
          <a:p>
            <a:endParaRPr lang="en-US"/>
          </a:p>
        </p:txBody>
      </p:sp>
      <p:pic>
        <p:nvPicPr>
          <p:cNvPr id="3" name="Picture 2"/>
          <p:cNvPicPr>
            <a:picLocks noChangeAspect="1"/>
          </p:cNvPicPr>
          <p:nvPr/>
        </p:nvPicPr>
        <p:blipFill>
          <a:blip r:embed="rId2"/>
          <a:stretch>
            <a:fillRect/>
          </a:stretch>
        </p:blipFill>
        <p:spPr>
          <a:xfrm>
            <a:off x="6126233" y="3915017"/>
            <a:ext cx="2411161" cy="2628781"/>
          </a:xfrm>
          <a:prstGeom prst="rect">
            <a:avLst/>
          </a:prstGeom>
        </p:spPr>
      </p:pic>
      <p:pic>
        <p:nvPicPr>
          <p:cNvPr id="4" name="Picture 3"/>
          <p:cNvPicPr>
            <a:picLocks noChangeAspect="1"/>
          </p:cNvPicPr>
          <p:nvPr/>
        </p:nvPicPr>
        <p:blipFill>
          <a:blip r:embed="rId3"/>
          <a:stretch>
            <a:fillRect/>
          </a:stretch>
        </p:blipFill>
        <p:spPr>
          <a:xfrm>
            <a:off x="597308" y="3453363"/>
            <a:ext cx="3289645" cy="2221810"/>
          </a:xfrm>
          <a:prstGeom prst="rect">
            <a:avLst/>
          </a:prstGeom>
        </p:spPr>
      </p:pic>
      <p:grpSp>
        <p:nvGrpSpPr>
          <p:cNvPr id="12" name="Group 11"/>
          <p:cNvGrpSpPr/>
          <p:nvPr/>
        </p:nvGrpSpPr>
        <p:grpSpPr>
          <a:xfrm>
            <a:off x="3268733" y="1387053"/>
            <a:ext cx="2857500" cy="3318677"/>
            <a:chOff x="3309418" y="1899138"/>
            <a:chExt cx="2857500" cy="3318677"/>
          </a:xfrm>
        </p:grpSpPr>
        <p:pic>
          <p:nvPicPr>
            <p:cNvPr id="5" name="Picture 4"/>
            <p:cNvPicPr>
              <a:picLocks noChangeAspect="1"/>
            </p:cNvPicPr>
            <p:nvPr/>
          </p:nvPicPr>
          <p:blipFill>
            <a:blip r:embed="rId4"/>
            <a:stretch>
              <a:fillRect/>
            </a:stretch>
          </p:blipFill>
          <p:spPr>
            <a:xfrm>
              <a:off x="3309418" y="1899138"/>
              <a:ext cx="2857500" cy="1652445"/>
            </a:xfrm>
            <a:prstGeom prst="rect">
              <a:avLst/>
            </a:prstGeom>
          </p:spPr>
        </p:pic>
        <p:pic>
          <p:nvPicPr>
            <p:cNvPr id="6" name="Picture 5"/>
            <p:cNvPicPr>
              <a:picLocks noChangeAspect="1"/>
            </p:cNvPicPr>
            <p:nvPr/>
          </p:nvPicPr>
          <p:blipFill>
            <a:blip r:embed="rId5"/>
            <a:stretch>
              <a:fillRect/>
            </a:stretch>
          </p:blipFill>
          <p:spPr>
            <a:xfrm>
              <a:off x="3320560" y="3532905"/>
              <a:ext cx="2846358" cy="1684910"/>
            </a:xfrm>
            <a:prstGeom prst="rect">
              <a:avLst/>
            </a:prstGeom>
          </p:spPr>
        </p:pic>
      </p:grpSp>
      <p:grpSp>
        <p:nvGrpSpPr>
          <p:cNvPr id="13" name="Group 12"/>
          <p:cNvGrpSpPr/>
          <p:nvPr/>
        </p:nvGrpSpPr>
        <p:grpSpPr>
          <a:xfrm>
            <a:off x="8537394" y="1243419"/>
            <a:ext cx="2633044" cy="3985988"/>
            <a:chOff x="8754889" y="1114889"/>
            <a:chExt cx="2633044" cy="3985988"/>
          </a:xfrm>
        </p:grpSpPr>
        <p:pic>
          <p:nvPicPr>
            <p:cNvPr id="7" name="Picture 6"/>
            <p:cNvPicPr>
              <a:picLocks noChangeAspect="1"/>
            </p:cNvPicPr>
            <p:nvPr/>
          </p:nvPicPr>
          <p:blipFill>
            <a:blip r:embed="rId6"/>
            <a:stretch>
              <a:fillRect/>
            </a:stretch>
          </p:blipFill>
          <p:spPr>
            <a:xfrm>
              <a:off x="8754889" y="2952957"/>
              <a:ext cx="2633044" cy="2147920"/>
            </a:xfrm>
            <a:prstGeom prst="rect">
              <a:avLst/>
            </a:prstGeom>
          </p:spPr>
        </p:pic>
        <p:pic>
          <p:nvPicPr>
            <p:cNvPr id="9" name="Picture 8"/>
            <p:cNvPicPr>
              <a:picLocks noChangeAspect="1"/>
            </p:cNvPicPr>
            <p:nvPr/>
          </p:nvPicPr>
          <p:blipFill>
            <a:blip r:embed="rId7"/>
            <a:stretch>
              <a:fillRect/>
            </a:stretch>
          </p:blipFill>
          <p:spPr>
            <a:xfrm>
              <a:off x="8754889" y="1114889"/>
              <a:ext cx="2633044" cy="1931503"/>
            </a:xfrm>
            <a:prstGeom prst="rect">
              <a:avLst/>
            </a:prstGeom>
          </p:spPr>
        </p:pic>
      </p:grpSp>
      <p:sp>
        <p:nvSpPr>
          <p:cNvPr id="10" name="TextBox 9"/>
          <p:cNvSpPr txBox="1"/>
          <p:nvPr/>
        </p:nvSpPr>
        <p:spPr>
          <a:xfrm rot="16200000">
            <a:off x="-3043612" y="3197640"/>
            <a:ext cx="6977216" cy="707886"/>
          </a:xfrm>
          <a:prstGeom prst="rect">
            <a:avLst/>
          </a:prstGeom>
          <a:noFill/>
        </p:spPr>
        <p:txBody>
          <a:bodyPr wrap="square" rtlCol="0">
            <a:spAutoFit/>
          </a:bodyPr>
          <a:lstStyle/>
          <a:p>
            <a:pPr algn="ctr"/>
            <a:r>
              <a:rPr lang="en-US" sz="4000" b="1" spc="600"/>
              <a:t>Embrace Telehealth </a:t>
            </a:r>
          </a:p>
        </p:txBody>
      </p:sp>
      <p:sp>
        <p:nvSpPr>
          <p:cNvPr id="11" name="TextBox 10"/>
          <p:cNvSpPr txBox="1"/>
          <p:nvPr/>
        </p:nvSpPr>
        <p:spPr>
          <a:xfrm rot="5400000">
            <a:off x="8634491" y="3331079"/>
            <a:ext cx="6345956" cy="707886"/>
          </a:xfrm>
          <a:prstGeom prst="rect">
            <a:avLst/>
          </a:prstGeom>
          <a:noFill/>
        </p:spPr>
        <p:txBody>
          <a:bodyPr wrap="square" rtlCol="0">
            <a:spAutoFit/>
          </a:bodyPr>
          <a:lstStyle/>
          <a:p>
            <a:pPr algn="ctr"/>
            <a:r>
              <a:rPr lang="en-US" sz="4000" b="1" spc="600"/>
              <a:t>Leverage Technology</a:t>
            </a:r>
          </a:p>
        </p:txBody>
      </p:sp>
    </p:spTree>
    <p:extLst>
      <p:ext uri="{BB962C8B-B14F-4D97-AF65-F5344CB8AC3E}">
        <p14:creationId xmlns:p14="http://schemas.microsoft.com/office/powerpoint/2010/main" val="2536805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1524000" y="438783"/>
            <a:ext cx="9144000" cy="978080"/>
          </a:xfrm>
        </p:spPr>
        <p:txBody>
          <a:bodyPr/>
          <a:lstStyle/>
          <a:p>
            <a:r>
              <a:rPr lang="en-US" dirty="0"/>
              <a:t>Telemedicine Billing</a:t>
            </a: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1524000" y="1819546"/>
            <a:ext cx="4488402"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Bill Insurance</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Modifiers</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CMS &amp; Medicaid </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(POS 02)</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GT – Live video</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GQ – Store and forward</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Contract with Providers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Direct-to-Consumer</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Direct Bill patient</a:t>
            </a:r>
          </a:p>
        </p:txBody>
      </p:sp>
      <p:sp>
        <p:nvSpPr>
          <p:cNvPr id="11" name="Content Placeholder 2">
            <a:extLst>
              <a:ext uri="{FF2B5EF4-FFF2-40B4-BE49-F238E27FC236}">
                <a16:creationId xmlns:a16="http://schemas.microsoft.com/office/drawing/2014/main" id="{D436174F-342C-4DE8-B669-FAD3D5BCCAC7}"/>
              </a:ext>
            </a:extLst>
          </p:cNvPr>
          <p:cNvSpPr txBox="1">
            <a:spLocks/>
          </p:cNvSpPr>
          <p:nvPr/>
        </p:nvSpPr>
        <p:spPr>
          <a:xfrm>
            <a:off x="7500521" y="1813572"/>
            <a:ext cx="359175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Medicaid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MCO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CMS (Medicare)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Private Payers</a:t>
            </a:r>
          </a:p>
        </p:txBody>
      </p:sp>
      <p:cxnSp>
        <p:nvCxnSpPr>
          <p:cNvPr id="7" name="Straight Connector 6">
            <a:extLst>
              <a:ext uri="{FF2B5EF4-FFF2-40B4-BE49-F238E27FC236}">
                <a16:creationId xmlns:a16="http://schemas.microsoft.com/office/drawing/2014/main" id="{83FCE1C7-8D61-4E65-81AC-E79F345DC2C4}"/>
              </a:ext>
            </a:extLst>
          </p:cNvPr>
          <p:cNvCxnSpPr/>
          <p:nvPr/>
        </p:nvCxnSpPr>
        <p:spPr>
          <a:xfrm>
            <a:off x="1633491" y="1509204"/>
            <a:ext cx="9034509" cy="0"/>
          </a:xfrm>
          <a:prstGeom prst="line">
            <a:avLst/>
          </a:prstGeom>
          <a:ln w="38100"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865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ena\AppData\Local\Microsoft\Windows\Temporary Internet Files\Content.IE5\IXUKLV0M\mobile-site-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1704" y="311177"/>
            <a:ext cx="4850296" cy="4737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8626" y="1285460"/>
            <a:ext cx="9213574" cy="4401205"/>
          </a:xfrm>
          <a:prstGeom prst="rect">
            <a:avLst/>
          </a:prstGeom>
        </p:spPr>
        <p:txBody>
          <a:bodyPr wrap="square">
            <a:spAutoFit/>
          </a:bodyPr>
          <a:lstStyle/>
          <a:p>
            <a:r>
              <a:rPr lang="en-US" altLang="en-US" sz="3200" b="1"/>
              <a:t>Resources:</a:t>
            </a:r>
          </a:p>
          <a:p>
            <a:endParaRPr lang="en-US" altLang="en-US" sz="3200" b="1"/>
          </a:p>
          <a:p>
            <a:r>
              <a:rPr lang="en-US" altLang="en-US" sz="2400"/>
              <a:t>Telehealth Resource Centers</a:t>
            </a:r>
          </a:p>
          <a:p>
            <a:r>
              <a:rPr lang="en-US" sz="2400">
                <a:hlinkClick r:id="rId3"/>
              </a:rPr>
              <a:t>www.telehealthresourcecenter.org</a:t>
            </a:r>
            <a:endParaRPr lang="en-US" sz="2400"/>
          </a:p>
          <a:p>
            <a:endParaRPr lang="en-US" sz="2400"/>
          </a:p>
          <a:p>
            <a:r>
              <a:rPr lang="en-US" sz="2400"/>
              <a:t>Center for Connected Health Policy</a:t>
            </a:r>
          </a:p>
          <a:p>
            <a:r>
              <a:rPr lang="en-US" sz="2400">
                <a:hlinkClick r:id="rId4"/>
              </a:rPr>
              <a:t>www.cchpca.org</a:t>
            </a:r>
            <a:endParaRPr lang="en-US" sz="2400"/>
          </a:p>
          <a:p>
            <a:endParaRPr lang="en-US" sz="2400"/>
          </a:p>
          <a:p>
            <a:r>
              <a:rPr lang="en-US" sz="2400"/>
              <a:t>Global / Georgia Partnership for Telehealth</a:t>
            </a:r>
          </a:p>
          <a:p>
            <a:r>
              <a:rPr lang="en-US" sz="2400">
                <a:hlinkClick r:id="rId5"/>
              </a:rPr>
              <a:t>www.gatelehealth.org</a:t>
            </a:r>
            <a:endParaRPr lang="en-US" sz="2400"/>
          </a:p>
          <a:p>
            <a:endParaRPr lang="en-US" sz="2400"/>
          </a:p>
        </p:txBody>
      </p:sp>
    </p:spTree>
    <p:extLst>
      <p:ext uri="{BB962C8B-B14F-4D97-AF65-F5344CB8AC3E}">
        <p14:creationId xmlns:p14="http://schemas.microsoft.com/office/powerpoint/2010/main" val="272858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A9E139B7-AAD7-492E-893C-FA2BC6A9BE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0"/>
            <a:ext cx="9428163"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txBox="1">
            <a:spLocks/>
          </p:cNvSpPr>
          <p:nvPr/>
        </p:nvSpPr>
        <p:spPr bwMode="auto">
          <a:xfrm>
            <a:off x="1524000" y="3701473"/>
            <a:ext cx="9144000" cy="250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0" fontAlgn="base" hangingPunct="0">
              <a:spcAft>
                <a:spcPct val="0"/>
              </a:spcAft>
              <a:buNone/>
              <a:defRPr/>
            </a:pPr>
            <a:endParaRPr lang="en-US" altLang="en-US" sz="4000" b="1" dirty="0">
              <a:solidFill>
                <a:prstClr val="black"/>
              </a:solidFill>
              <a:latin typeface="Batang" pitchFamily="18" charset="-127"/>
              <a:ea typeface="Batang" pitchFamily="18" charset="-127"/>
              <a:cs typeface="Arial" panose="020B0604020202020204" pitchFamily="34" charset="0"/>
            </a:endParaRPr>
          </a:p>
          <a:p>
            <a:pPr algn="ctr" defTabSz="914400" eaLnBrk="0" fontAlgn="base" hangingPunct="0">
              <a:spcAft>
                <a:spcPct val="0"/>
              </a:spcAft>
              <a:buNone/>
              <a:defRPr/>
            </a:pPr>
            <a:r>
              <a:rPr lang="en-US" altLang="en-US" b="1" i="1" dirty="0">
                <a:solidFill>
                  <a:prstClr val="black"/>
                </a:solidFill>
                <a:ea typeface="Batang" pitchFamily="18" charset="-127"/>
                <a:cs typeface="Arial" panose="020B0604020202020204" pitchFamily="34" charset="0"/>
              </a:rPr>
              <a:t> Proud partner of the </a:t>
            </a:r>
          </a:p>
          <a:p>
            <a:pPr algn="ctr" defTabSz="914400" eaLnBrk="0" fontAlgn="base" hangingPunct="0">
              <a:spcAft>
                <a:spcPct val="0"/>
              </a:spcAft>
              <a:buNone/>
              <a:defRPr/>
            </a:pPr>
            <a:r>
              <a:rPr lang="en-US" altLang="en-US" b="1" i="1" u="sng" dirty="0">
                <a:solidFill>
                  <a:prstClr val="black"/>
                </a:solidFill>
                <a:ea typeface="Batang" pitchFamily="18" charset="-127"/>
                <a:cs typeface="Arial" panose="020B0604020202020204" pitchFamily="34" charset="0"/>
                <a:hlinkClick r:id="rId2"/>
              </a:rPr>
              <a:t>National Consortium of Telehealth Resource Centers</a:t>
            </a:r>
            <a:endParaRPr lang="en-US" altLang="en-US" dirty="0">
              <a:solidFill>
                <a:prstClr val="black"/>
              </a:solidFill>
              <a:ea typeface="Batang" pitchFamily="18" charset="-127"/>
              <a:cs typeface="Arial" panose="020B0604020202020204" pitchFamily="34" charset="0"/>
            </a:endParaRPr>
          </a:p>
          <a:p>
            <a:pPr defTabSz="914400" eaLnBrk="0" fontAlgn="base" hangingPunct="0">
              <a:spcBef>
                <a:spcPct val="0"/>
              </a:spcBef>
              <a:spcAft>
                <a:spcPct val="0"/>
              </a:spcAft>
              <a:buNone/>
              <a:defRPr/>
            </a:pPr>
            <a:endParaRPr lang="en-US" altLang="en-US" sz="2000" u="sng" dirty="0">
              <a:solidFill>
                <a:prstClr val="black"/>
              </a:solidFill>
              <a:effectLst>
                <a:outerShdw blurRad="38100" dist="38100" dir="2700000" algn="tl">
                  <a:srgbClr val="C0C0C0"/>
                </a:outerShdw>
              </a:effectLst>
              <a:ea typeface="Batang" pitchFamily="18" charset="-127"/>
              <a:cs typeface="Arial" panose="020B0604020202020204" pitchFamily="34" charset="0"/>
            </a:endParaRPr>
          </a:p>
          <a:p>
            <a:pPr algn="ctr" defTabSz="914400" eaLnBrk="0" fontAlgn="base" hangingPunct="0">
              <a:spcBef>
                <a:spcPct val="0"/>
              </a:spcBef>
              <a:spcAft>
                <a:spcPct val="0"/>
              </a:spcAft>
              <a:buNone/>
              <a:defRPr/>
            </a:pPr>
            <a:endParaRPr lang="en-US" altLang="en-US" sz="1800" b="1" dirty="0">
              <a:solidFill>
                <a:prstClr val="black"/>
              </a:solidFill>
              <a:effectLst>
                <a:outerShdw blurRad="38100" dist="38100" dir="2700000" algn="tl">
                  <a:srgbClr val="C0C0C0"/>
                </a:outerShdw>
              </a:effectLst>
              <a:ea typeface="Batang" pitchFamily="18" charset="-127"/>
              <a:cs typeface="Arial" panose="020B0604020202020204" pitchFamily="34" charset="0"/>
            </a:endParaRPr>
          </a:p>
        </p:txBody>
      </p:sp>
      <p:pic>
        <p:nvPicPr>
          <p:cNvPr id="81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8247" y="512619"/>
            <a:ext cx="9655506" cy="284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8879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1047751" y="572133"/>
            <a:ext cx="9620249" cy="978080"/>
          </a:xfrm>
        </p:spPr>
        <p:txBody>
          <a:bodyPr>
            <a:noAutofit/>
          </a:bodyPr>
          <a:lstStyle/>
          <a:p>
            <a:pPr algn="l">
              <a:defRPr/>
            </a:pPr>
            <a:r>
              <a:rPr lang="en-US" altLang="en-US" sz="2600" dirty="0">
                <a:latin typeface="Calibri" pitchFamily="34" charset="0"/>
                <a:cs typeface="Arial" pitchFamily="34" charset="0"/>
              </a:rPr>
              <a:t>SETRC provides an </a:t>
            </a:r>
            <a:r>
              <a:rPr lang="en-US" altLang="en-US" sz="2600" b="1" dirty="0">
                <a:latin typeface="Calibri" pitchFamily="34" charset="0"/>
                <a:cs typeface="Arial" pitchFamily="34" charset="0"/>
              </a:rPr>
              <a:t>applied approach to telehealth education and technical assistance services </a:t>
            </a:r>
            <a:r>
              <a:rPr lang="en-US" altLang="en-US" sz="2600" dirty="0">
                <a:latin typeface="Calibri" pitchFamily="34" charset="0"/>
                <a:cs typeface="Arial" pitchFamily="34" charset="0"/>
              </a:rPr>
              <a:t>in order to streamline implementation and better utilize telehealth applications and technology in the region. </a:t>
            </a: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1047751" y="2000250"/>
            <a:ext cx="10448924" cy="41706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Workgroups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Provide insight and direction regarding  the advancement of telehealth and encourage collaboration among existing telehealth networks and programs.</a:t>
            </a:r>
            <a:endParaRPr kumimoji="0" lang="en-US" altLang="en-US" sz="2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Education</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Online education through the National School of Applied Telehealth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www.nsat.us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Awareness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Present and Exhibit at State, Regional &amp; National Events &amp; Meetings </a:t>
            </a:r>
            <a:endParaRPr kumimoji="0" lang="en-US" altLang="en-US" sz="2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83FCE1C7-8D61-4E65-81AC-E79F345DC2C4}"/>
              </a:ext>
            </a:extLst>
          </p:cNvPr>
          <p:cNvCxnSpPr>
            <a:cxnSpLocks/>
          </p:cNvCxnSpPr>
          <p:nvPr/>
        </p:nvCxnSpPr>
        <p:spPr>
          <a:xfrm>
            <a:off x="1047751" y="1728279"/>
            <a:ext cx="9620249" cy="0"/>
          </a:xfrm>
          <a:prstGeom prst="line">
            <a:avLst/>
          </a:prstGeom>
          <a:ln w="38100"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83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1524000" y="438783"/>
            <a:ext cx="9144000" cy="978080"/>
          </a:xfrm>
        </p:spPr>
        <p:txBody>
          <a:bodyPr/>
          <a:lstStyle/>
          <a:p>
            <a:r>
              <a:rPr lang="en-US" dirty="0"/>
              <a:t>SETRC Advisory Committee</a:t>
            </a: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3086099" y="1819546"/>
            <a:ext cx="7686675"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Dr. Anne Burdick – FL – U of 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Mike Smith – FL – FSU</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Ron Sparks – 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Dr. Eric Wallace – AL - UAB</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Jeff Robbins – GA – Tift Regional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Jill Davis – GA – Collaborative Telehealth Consulting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Kathy Schwarting – SC – Palmetto Care Conn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Dr. Katie Cristaldi – SC Center of Excellence</a:t>
            </a:r>
          </a:p>
        </p:txBody>
      </p:sp>
      <p:cxnSp>
        <p:nvCxnSpPr>
          <p:cNvPr id="7" name="Straight Connector 6">
            <a:extLst>
              <a:ext uri="{FF2B5EF4-FFF2-40B4-BE49-F238E27FC236}">
                <a16:creationId xmlns:a16="http://schemas.microsoft.com/office/drawing/2014/main" id="{83FCE1C7-8D61-4E65-81AC-E79F345DC2C4}"/>
              </a:ext>
            </a:extLst>
          </p:cNvPr>
          <p:cNvCxnSpPr/>
          <p:nvPr/>
        </p:nvCxnSpPr>
        <p:spPr>
          <a:xfrm>
            <a:off x="1633491" y="1509204"/>
            <a:ext cx="9034509" cy="0"/>
          </a:xfrm>
          <a:prstGeom prst="line">
            <a:avLst/>
          </a:prstGeom>
          <a:ln w="38100"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4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Content Placeholder 4" descr="C:\Documents and Settings\Rena Brewer\Desktop\[STRC] Logos\[NST]FullColor.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495800" y="381000"/>
            <a:ext cx="3276600" cy="2743200"/>
          </a:xfrm>
        </p:spPr>
      </p:pic>
      <p:sp>
        <p:nvSpPr>
          <p:cNvPr id="11268" name="Rectangle 5"/>
          <p:cNvSpPr>
            <a:spLocks noChangeArrowheads="1"/>
          </p:cNvSpPr>
          <p:nvPr/>
        </p:nvSpPr>
        <p:spPr bwMode="auto">
          <a:xfrm>
            <a:off x="600364" y="3276601"/>
            <a:ext cx="1124065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fontAlgn="base">
              <a:spcBef>
                <a:spcPct val="0"/>
              </a:spcBef>
              <a:spcAft>
                <a:spcPct val="0"/>
              </a:spcAft>
              <a:buNone/>
            </a:pPr>
            <a:r>
              <a:rPr lang="en-US" altLang="en-US" sz="2400" dirty="0">
                <a:solidFill>
                  <a:prstClr val="black"/>
                </a:solidFill>
                <a:cs typeface="Arial" panose="020B0604020202020204" pitchFamily="34" charset="0"/>
              </a:rPr>
              <a:t>NSAT is the education arm of the SETRC  and delivers </a:t>
            </a:r>
          </a:p>
          <a:p>
            <a:pPr algn="ctr" defTabSz="914400" fontAlgn="base">
              <a:spcBef>
                <a:spcPct val="0"/>
              </a:spcBef>
              <a:spcAft>
                <a:spcPct val="0"/>
              </a:spcAft>
              <a:buNone/>
            </a:pPr>
            <a:r>
              <a:rPr lang="en-US" altLang="en-US" sz="2400" dirty="0">
                <a:solidFill>
                  <a:prstClr val="black"/>
                </a:solidFill>
                <a:cs typeface="Arial" panose="020B0604020202020204" pitchFamily="34" charset="0"/>
              </a:rPr>
              <a:t>standardized, accredited, and affordable telehealth instruction. </a:t>
            </a:r>
          </a:p>
          <a:p>
            <a:pPr defTabSz="914400" fontAlgn="base">
              <a:spcBef>
                <a:spcPct val="0"/>
              </a:spcBef>
              <a:spcAft>
                <a:spcPct val="0"/>
              </a:spcAft>
              <a:buNone/>
            </a:pPr>
            <a:endParaRPr lang="en-US" altLang="en-US" sz="2400" dirty="0">
              <a:solidFill>
                <a:prstClr val="black"/>
              </a:solidFill>
              <a:cs typeface="Arial" panose="020B0604020202020204" pitchFamily="34" charset="0"/>
            </a:endParaRPr>
          </a:p>
          <a:p>
            <a:pPr defTabSz="914400" fontAlgn="base">
              <a:spcBef>
                <a:spcPct val="0"/>
              </a:spcBef>
              <a:spcAft>
                <a:spcPct val="0"/>
              </a:spcAft>
              <a:buNone/>
            </a:pPr>
            <a:r>
              <a:rPr lang="en-US" altLang="en-US" sz="2000" dirty="0">
                <a:solidFill>
                  <a:prstClr val="black"/>
                </a:solidFill>
                <a:cs typeface="Arial" panose="020B0604020202020204" pitchFamily="34" charset="0"/>
              </a:rPr>
              <a:t>The online Telemedicine / Telehealth Certification courses instruct on the essentials of telehealth and prepare individuals to become valuable members of a telehealth team.  A completion certificate with 0.3 CEU/3 credit hours for this course will be awarded when all Learning Outcomes Conditions have been met.</a:t>
            </a:r>
          </a:p>
          <a:p>
            <a:pPr defTabSz="914400" fontAlgn="base">
              <a:spcBef>
                <a:spcPct val="0"/>
              </a:spcBef>
              <a:spcAft>
                <a:spcPct val="0"/>
              </a:spcAft>
              <a:buNone/>
            </a:pPr>
            <a:r>
              <a:rPr lang="en-US" altLang="en-US" sz="2000" dirty="0">
                <a:solidFill>
                  <a:prstClr val="black"/>
                </a:solidFill>
                <a:cs typeface="Arial" panose="020B0604020202020204" pitchFamily="34" charset="0"/>
              </a:rPr>
              <a:t>    </a:t>
            </a:r>
          </a:p>
          <a:p>
            <a:pPr defTabSz="914400" fontAlgn="base">
              <a:spcBef>
                <a:spcPct val="0"/>
              </a:spcBef>
              <a:spcAft>
                <a:spcPct val="0"/>
              </a:spcAft>
              <a:buNone/>
            </a:pPr>
            <a:r>
              <a:rPr lang="en-US" altLang="en-US" sz="1600" b="1" dirty="0">
                <a:solidFill>
                  <a:prstClr val="black"/>
                </a:solidFill>
                <a:cs typeface="Arial" panose="020B0604020202020204" pitchFamily="34" charset="0"/>
              </a:rPr>
              <a:t>As an IACET Authorized Provider, HomeTown Health University (NSAT) offers continuing education units (CEUs) for its programs that qualify under IACET guidelines (</a:t>
            </a:r>
            <a:r>
              <a:rPr lang="en-US" altLang="en-US" sz="1600" b="1" u="sng" dirty="0">
                <a:solidFill>
                  <a:prstClr val="black"/>
                </a:solidFill>
                <a:cs typeface="Arial" panose="020B0604020202020204" pitchFamily="34" charset="0"/>
                <a:hlinkClick r:id="rId3"/>
              </a:rPr>
              <a:t>www.iacet.org</a:t>
            </a:r>
            <a:r>
              <a:rPr lang="en-US" altLang="en-US" sz="1600" b="1" u="sng" dirty="0">
                <a:solidFill>
                  <a:prstClr val="black"/>
                </a:solidFill>
                <a:cs typeface="Arial" panose="020B0604020202020204" pitchFamily="34" charset="0"/>
              </a:rPr>
              <a:t>)</a:t>
            </a:r>
          </a:p>
          <a:p>
            <a:pPr defTabSz="914400" fontAlgn="base">
              <a:spcBef>
                <a:spcPct val="0"/>
              </a:spcBef>
              <a:spcAft>
                <a:spcPct val="0"/>
              </a:spcAft>
              <a:buNone/>
            </a:pPr>
            <a:endParaRPr lang="en-US" altLang="en-US" sz="1600" b="1" i="1" dirty="0">
              <a:solidFill>
                <a:prstClr val="black"/>
              </a:solidFill>
              <a:latin typeface="Times New Roman" panose="02020603050405020304" pitchFamily="18" charset="0"/>
              <a:cs typeface="Arial" panose="020B0604020202020204" pitchFamily="34" charset="0"/>
            </a:endParaRPr>
          </a:p>
        </p:txBody>
      </p:sp>
      <p:sp>
        <p:nvSpPr>
          <p:cNvPr id="11269" name="TextBox 1"/>
          <p:cNvSpPr txBox="1">
            <a:spLocks noChangeArrowheads="1"/>
          </p:cNvSpPr>
          <p:nvPr/>
        </p:nvSpPr>
        <p:spPr bwMode="auto">
          <a:xfrm>
            <a:off x="7924800" y="152401"/>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914400" eaLnBrk="0" fontAlgn="base" hangingPunct="0">
              <a:spcBef>
                <a:spcPct val="0"/>
              </a:spcBef>
              <a:spcAft>
                <a:spcPct val="0"/>
              </a:spcAft>
              <a:buNone/>
            </a:pPr>
            <a:r>
              <a:rPr lang="en-US" altLang="en-US" sz="2400">
                <a:solidFill>
                  <a:prstClr val="black"/>
                </a:solidFill>
                <a:latin typeface="Times New Roman" panose="02020603050405020304" pitchFamily="18" charset="0"/>
                <a:hlinkClick r:id="rId4"/>
              </a:rPr>
              <a:t>www.nsat.us</a:t>
            </a:r>
            <a:endParaRPr lang="en-US" altLang="en-US" sz="2400">
              <a:solidFill>
                <a:prstClr val="black"/>
              </a:solidFill>
              <a:latin typeface="Times New Roman" panose="02020603050405020304" pitchFamily="18" charset="0"/>
            </a:endParaRPr>
          </a:p>
          <a:p>
            <a:pPr defTabSz="914400" eaLnBrk="0" fontAlgn="base" hangingPunct="0">
              <a:spcBef>
                <a:spcPct val="0"/>
              </a:spcBef>
              <a:spcAft>
                <a:spcPct val="0"/>
              </a:spcAft>
              <a:buNone/>
            </a:pPr>
            <a:endParaRPr lang="en-US" altLang="en-US" sz="240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04897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1"/>
          <p:cNvSpPr>
            <a:spLocks noGrp="1"/>
          </p:cNvSpPr>
          <p:nvPr>
            <p:ph type="title"/>
          </p:nvPr>
        </p:nvSpPr>
        <p:spPr>
          <a:xfrm>
            <a:off x="1905000" y="228600"/>
            <a:ext cx="8229600" cy="1752600"/>
          </a:xfrm>
        </p:spPr>
        <p:txBody>
          <a:bodyPr/>
          <a:lstStyle/>
          <a:p>
            <a:pPr>
              <a:defRPr/>
            </a:pPr>
            <a:r>
              <a:rPr lang="en-US" altLang="en-US" sz="4200"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t>NSAT TeleHealth Courses</a:t>
            </a:r>
            <a:br>
              <a:rPr lang="en-US" altLang="en-US" sz="4200"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br>
            <a:r>
              <a:rPr lang="en-US" altLang="en-US" sz="2000" dirty="0">
                <a:solidFill>
                  <a:schemeClr val="accent1">
                    <a:lumMod val="75000"/>
                  </a:schemeClr>
                </a:solidFill>
                <a:latin typeface="Arial Black" panose="020B0A04020102020204" pitchFamily="34" charset="0"/>
                <a:hlinkClick r:id="rId2"/>
              </a:rPr>
              <a:t>www.nsat.us</a:t>
            </a:r>
            <a:br>
              <a:rPr lang="en-US" altLang="en-US" sz="4200"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br>
            <a:endParaRPr lang="en-US" altLang="en-US" sz="4200"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2" name="Diagram 1"/>
          <p:cNvGraphicFramePr/>
          <p:nvPr>
            <p:extLst>
              <p:ext uri="{D42A27DB-BD31-4B8C-83A1-F6EECF244321}">
                <p14:modId xmlns:p14="http://schemas.microsoft.com/office/powerpoint/2010/main" val="3419435327"/>
              </p:ext>
            </p:extLst>
          </p:nvPr>
        </p:nvGraphicFramePr>
        <p:xfrm>
          <a:off x="0" y="1587062"/>
          <a:ext cx="12192000" cy="5270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3070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3908571" y="1078202"/>
            <a:ext cx="7858556" cy="4913312"/>
          </a:xfrm>
        </p:spPr>
        <p:txBody>
          <a:bodyPr>
            <a:normAutofit/>
          </a:bodyPr>
          <a:lstStyle/>
          <a:p>
            <a:pPr>
              <a:buFont typeface="Wingdings" panose="05000000000000000000" pitchFamily="2" charset="2"/>
              <a:buChar char="§"/>
            </a:pPr>
            <a:r>
              <a:rPr lang="en-US" altLang="en-US" sz="3000" dirty="0"/>
              <a:t>Large and small hospitals</a:t>
            </a:r>
          </a:p>
          <a:p>
            <a:pPr>
              <a:buFont typeface="Wingdings" panose="05000000000000000000" pitchFamily="2" charset="2"/>
              <a:buChar char="§"/>
            </a:pPr>
            <a:r>
              <a:rPr lang="en-US" altLang="en-US" sz="3000" dirty="0"/>
              <a:t>Private physician offices</a:t>
            </a:r>
          </a:p>
          <a:p>
            <a:pPr>
              <a:buFont typeface="Wingdings" panose="05000000000000000000" pitchFamily="2" charset="2"/>
              <a:buChar char="§"/>
            </a:pPr>
            <a:r>
              <a:rPr lang="en-US" altLang="en-US" sz="3000" dirty="0"/>
              <a:t>Skilled Nursing Facilities (SNFs)</a:t>
            </a:r>
          </a:p>
          <a:p>
            <a:pPr>
              <a:buFont typeface="Wingdings" panose="05000000000000000000" pitchFamily="2" charset="2"/>
              <a:buChar char="§"/>
            </a:pPr>
            <a:r>
              <a:rPr lang="en-US" altLang="en-US" sz="3000" dirty="0"/>
              <a:t>School Based Health Centers</a:t>
            </a:r>
          </a:p>
          <a:p>
            <a:pPr>
              <a:buFont typeface="Wingdings" panose="05000000000000000000" pitchFamily="2" charset="2"/>
              <a:buChar char="§"/>
            </a:pPr>
            <a:r>
              <a:rPr lang="en-US" altLang="en-US" sz="3000" dirty="0"/>
              <a:t>Mental Health Centers</a:t>
            </a:r>
          </a:p>
          <a:p>
            <a:pPr>
              <a:buFont typeface="Wingdings" panose="05000000000000000000" pitchFamily="2" charset="2"/>
              <a:buChar char="§"/>
            </a:pPr>
            <a:r>
              <a:rPr lang="en-US" altLang="en-US" sz="3000" dirty="0"/>
              <a:t>Correctional Institutes</a:t>
            </a:r>
          </a:p>
          <a:p>
            <a:pPr>
              <a:buFont typeface="Wingdings" panose="05000000000000000000" pitchFamily="2" charset="2"/>
              <a:buChar char="§"/>
            </a:pPr>
            <a:r>
              <a:rPr lang="en-US" altLang="en-US" sz="3000" dirty="0"/>
              <a:t>Colleges/Universities</a:t>
            </a:r>
          </a:p>
          <a:p>
            <a:pPr>
              <a:buFont typeface="Wingdings" panose="05000000000000000000" pitchFamily="2" charset="2"/>
              <a:buChar char="§"/>
            </a:pPr>
            <a:r>
              <a:rPr lang="en-US" altLang="en-US" sz="3000" dirty="0"/>
              <a:t>Ambulances</a:t>
            </a:r>
          </a:p>
        </p:txBody>
      </p:sp>
      <p:sp>
        <p:nvSpPr>
          <p:cNvPr id="2" name="TextBox 1"/>
          <p:cNvSpPr txBox="1"/>
          <p:nvPr/>
        </p:nvSpPr>
        <p:spPr>
          <a:xfrm>
            <a:off x="109105" y="4224050"/>
            <a:ext cx="3352800" cy="1661993"/>
          </a:xfrm>
          <a:prstGeom prst="rect">
            <a:avLst/>
          </a:prstGeom>
          <a:noFill/>
        </p:spPr>
        <p:txBody>
          <a:bodyPr wrap="square" rtlCol="0">
            <a:spAutoFit/>
          </a:bodyPr>
          <a:lstStyle/>
          <a:p>
            <a:r>
              <a:rPr lang="en-US" sz="4800" spc="-60" dirty="0">
                <a:solidFill>
                  <a:srgbClr val="FFFFFF"/>
                </a:solidFill>
                <a:latin typeface="+mj-lt"/>
                <a:ea typeface="+mj-ea"/>
                <a:cs typeface="+mj-cs"/>
              </a:rPr>
              <a:t>Why Telehealth</a:t>
            </a:r>
            <a:r>
              <a:rPr lang="en-US" sz="5400" spc="-60" dirty="0">
                <a:solidFill>
                  <a:srgbClr val="FFFFFF"/>
                </a:solidFill>
                <a:latin typeface="+mj-lt"/>
                <a:ea typeface="+mj-ea"/>
                <a:cs typeface="+mj-cs"/>
              </a:rPr>
              <a:t>?</a:t>
            </a:r>
            <a:endParaRPr lang="en-US" sz="4800" spc="-60" dirty="0">
              <a:solidFill>
                <a:srgbClr val="FFFFFF"/>
              </a:solidFill>
              <a:latin typeface="+mj-lt"/>
              <a:ea typeface="+mj-ea"/>
              <a:cs typeface="+mj-cs"/>
            </a:endParaRPr>
          </a:p>
        </p:txBody>
      </p:sp>
    </p:spTree>
    <p:extLst>
      <p:ext uri="{BB962C8B-B14F-4D97-AF65-F5344CB8AC3E}">
        <p14:creationId xmlns:p14="http://schemas.microsoft.com/office/powerpoint/2010/main" val="220524326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Custom 2">
      <a:dk1>
        <a:srgbClr val="000000"/>
      </a:dk1>
      <a:lt1>
        <a:srgbClr val="FFFFFF"/>
      </a:lt1>
      <a:dk2>
        <a:srgbClr val="FFFFFF"/>
      </a:dk2>
      <a:lt2>
        <a:srgbClr val="F8F8F8"/>
      </a:lt2>
      <a:accent1>
        <a:srgbClr val="190098"/>
      </a:accent1>
      <a:accent2>
        <a:srgbClr val="989898"/>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1236</Words>
  <Application>Microsoft Office PowerPoint</Application>
  <PresentationFormat>Widescreen</PresentationFormat>
  <Paragraphs>266</Paragraphs>
  <Slides>27</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27</vt:i4>
      </vt:variant>
    </vt:vector>
  </HeadingPairs>
  <TitlesOfParts>
    <vt:vector size="41" baseType="lpstr">
      <vt:lpstr>Batang</vt:lpstr>
      <vt:lpstr>Arial</vt:lpstr>
      <vt:lpstr>Arial Black</vt:lpstr>
      <vt:lpstr>Calibri</vt:lpstr>
      <vt:lpstr>Calibri Light</vt:lpstr>
      <vt:lpstr>Corbel</vt:lpstr>
      <vt:lpstr>Garamond 3</vt:lpstr>
      <vt:lpstr>Times New Roman</vt:lpstr>
      <vt:lpstr>Wingdings</vt:lpstr>
      <vt:lpstr>Wingdings 2</vt:lpstr>
      <vt:lpstr>Frame</vt:lpstr>
      <vt:lpstr>1_Frame</vt:lpstr>
      <vt:lpstr>Office Theme</vt:lpstr>
      <vt:lpstr>1_Office Theme</vt:lpstr>
      <vt:lpstr>Lloyd Sirmons – Director www.setrc.us – 888.738.7210</vt:lpstr>
      <vt:lpstr>On August 20, 2010, Georgia Partnership for TeleHealth (GPT) was awarded a HRSA grant from the Office for the Advancement of TeleHealth:   Southeastern TeleHealth Resource Center. </vt:lpstr>
      <vt:lpstr>PowerPoint Presentation</vt:lpstr>
      <vt:lpstr>PowerPoint Presentation</vt:lpstr>
      <vt:lpstr>SETRC provides an applied approach to telehealth education and technical assistance services in order to streamline implementation and better utilize telehealth applications and technology in the region. </vt:lpstr>
      <vt:lpstr>SETRC Advisory Committee</vt:lpstr>
      <vt:lpstr>PowerPoint Presentation</vt:lpstr>
      <vt:lpstr>NSAT TeleHealth Courses www.nsat.us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Telemedicine Billing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lloyd.sirmons</dc:creator>
  <cp:lastModifiedBy>Lloyd Sirmons</cp:lastModifiedBy>
  <cp:revision>9</cp:revision>
  <dcterms:modified xsi:type="dcterms:W3CDTF">2019-02-27T15:09:29Z</dcterms:modified>
</cp:coreProperties>
</file>