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265" r:id="rId2"/>
    <p:sldId id="266" r:id="rId3"/>
    <p:sldId id="269" r:id="rId4"/>
    <p:sldId id="267" r:id="rId5"/>
    <p:sldId id="268" r:id="rId6"/>
    <p:sldId id="270" r:id="rId7"/>
    <p:sldId id="271" r:id="rId8"/>
    <p:sldId id="272" r:id="rId9"/>
    <p:sldId id="273" r:id="rId10"/>
    <p:sldId id="274" r:id="rId11"/>
    <p:sldId id="275" r:id="rId12"/>
    <p:sldId id="276" r:id="rId13"/>
    <p:sldId id="277" r:id="rId14"/>
    <p:sldId id="278" r:id="rId15"/>
    <p:sldId id="279" r:id="rId16"/>
    <p:sldId id="257" r:id="rId17"/>
    <p:sldId id="258" r:id="rId18"/>
    <p:sldId id="259" r:id="rId19"/>
    <p:sldId id="260" r:id="rId20"/>
    <p:sldId id="261" r:id="rId21"/>
    <p:sldId id="262" r:id="rId22"/>
    <p:sldId id="263" r:id="rId23"/>
    <p:sldId id="280" r:id="rId24"/>
    <p:sldId id="281" r:id="rId25"/>
    <p:sldId id="282" r:id="rId26"/>
    <p:sldId id="283" r:id="rId27"/>
    <p:sldId id="284" r:id="rId28"/>
    <p:sldId id="285" r:id="rId29"/>
    <p:sldId id="286" r:id="rId30"/>
    <p:sldId id="288" r:id="rId31"/>
    <p:sldId id="287"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30F911-1C0F-4B94-8310-FA5BBD02DA4E}" type="datetimeFigureOut">
              <a:rPr lang="en-US" smtClean="0"/>
              <a:t>6/18/2018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55F839-D621-4B19-8C30-A85A4E4DA56C}" type="slidenum">
              <a:rPr lang="en-US" smtClean="0"/>
              <a:t>‹#›</a:t>
            </a:fld>
            <a:endParaRPr lang="en-US" dirty="0"/>
          </a:p>
        </p:txBody>
      </p:sp>
    </p:spTree>
    <p:extLst>
      <p:ext uri="{BB962C8B-B14F-4D97-AF65-F5344CB8AC3E}">
        <p14:creationId xmlns:p14="http://schemas.microsoft.com/office/powerpoint/2010/main" val="3177972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827BFE-43B0-4C43-B410-860E6452DA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17153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0827BFE-43B0-4C43-B410-860E6452DA5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00450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0270719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586259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753717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0547145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583094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635673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92828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20522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35403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235369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557653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B70C6E-9183-46D4-89D9-D4F9DF04C288}" type="datetimeFigureOut">
              <a:rPr lang="en-US" smtClean="0">
                <a:solidFill>
                  <a:prstClr val="black">
                    <a:tint val="75000"/>
                  </a:prstClr>
                </a:solidFill>
              </a:rPr>
              <a:pPr/>
              <a:t>6/18/2018</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8C59B-5296-4171-8379-B797844772E0}"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31113408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Darra.Coleman@llr.sc.gov"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mailto:Jennifer.Draper@llr.sc.gov"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REGULATION OF APRN PRACTICE IN S.C.</a:t>
            </a:r>
            <a:endParaRPr lang="en-US" b="1" dirty="0"/>
          </a:p>
        </p:txBody>
      </p:sp>
      <p:sp>
        <p:nvSpPr>
          <p:cNvPr id="3" name="Content Placeholder 2"/>
          <p:cNvSpPr>
            <a:spLocks noGrp="1"/>
          </p:cNvSpPr>
          <p:nvPr>
            <p:ph idx="1"/>
          </p:nvPr>
        </p:nvSpPr>
        <p:spPr>
          <a:xfrm>
            <a:off x="609600" y="1277257"/>
            <a:ext cx="10972800" cy="4848907"/>
          </a:xfrm>
        </p:spPr>
        <p:txBody>
          <a:bodyPr>
            <a:normAutofit lnSpcReduction="10000"/>
          </a:bodyPr>
          <a:lstStyle/>
          <a:p>
            <a:pPr marL="0" indent="0" algn="ctr">
              <a:buNone/>
            </a:pPr>
            <a:endParaRPr lang="en-US" sz="3600" b="1" dirty="0"/>
          </a:p>
          <a:p>
            <a:pPr marL="0" indent="0" algn="ctr">
              <a:buNone/>
            </a:pPr>
            <a:r>
              <a:rPr lang="en-US" sz="3600" b="1" dirty="0" smtClean="0"/>
              <a:t>WHAT DOES THIS MEAN FOR CLINICIANS?</a:t>
            </a:r>
          </a:p>
          <a:p>
            <a:pPr marL="0" indent="0" algn="ctr">
              <a:buNone/>
            </a:pPr>
            <a:endParaRPr lang="en-US" sz="3600" b="1" dirty="0" smtClean="0"/>
          </a:p>
          <a:p>
            <a:pPr marL="0" indent="0" algn="ctr">
              <a:buNone/>
            </a:pPr>
            <a:r>
              <a:rPr lang="en-US" dirty="0" smtClean="0"/>
              <a:t>June 12, 2018</a:t>
            </a:r>
            <a:endParaRPr lang="en-US" dirty="0"/>
          </a:p>
          <a:p>
            <a:pPr marL="0" indent="0" algn="ctr">
              <a:buNone/>
            </a:pPr>
            <a:endParaRPr lang="en-US" dirty="0" smtClean="0"/>
          </a:p>
          <a:p>
            <a:pPr marL="0" indent="0" algn="ctr">
              <a:buNone/>
            </a:pPr>
            <a:r>
              <a:rPr lang="en-US" sz="2400" dirty="0" smtClean="0"/>
              <a:t>Darra James Coleman, J.D. </a:t>
            </a:r>
          </a:p>
          <a:p>
            <a:pPr marL="0" indent="0" algn="ctr">
              <a:buNone/>
            </a:pPr>
            <a:r>
              <a:rPr lang="en-US" sz="2400" dirty="0" smtClean="0"/>
              <a:t>Chief Advice Counsel</a:t>
            </a:r>
          </a:p>
          <a:p>
            <a:pPr marL="0" indent="0" algn="ctr">
              <a:buNone/>
            </a:pPr>
            <a:r>
              <a:rPr lang="en-US" sz="2400" dirty="0" smtClean="0">
                <a:hlinkClick r:id="rId3"/>
              </a:rPr>
              <a:t>Darra.Coleman@llr.sc.gov</a:t>
            </a:r>
            <a:endParaRPr lang="en-US" sz="2400" dirty="0" smtClean="0"/>
          </a:p>
          <a:p>
            <a:pPr marL="0" indent="0" algn="ctr">
              <a:buNone/>
            </a:pPr>
            <a:r>
              <a:rPr lang="en-US" sz="2400" dirty="0" smtClean="0"/>
              <a:t>(803) 730-6197 (Cell)</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6425874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0100"/>
          </a:xfrm>
        </p:spPr>
        <p:txBody>
          <a:bodyPr>
            <a:normAutofit fontScale="90000"/>
          </a:bodyPr>
          <a:lstStyle/>
          <a:p>
            <a:r>
              <a:rPr lang="en-US" dirty="0" smtClean="0"/>
              <a:t>Revisions to § 40-33-34</a:t>
            </a:r>
            <a:endParaRPr lang="en-US" dirty="0"/>
          </a:p>
        </p:txBody>
      </p:sp>
      <p:sp>
        <p:nvSpPr>
          <p:cNvPr id="3" name="Content Placeholder 2"/>
          <p:cNvSpPr>
            <a:spLocks noGrp="1"/>
          </p:cNvSpPr>
          <p:nvPr>
            <p:ph idx="1"/>
          </p:nvPr>
        </p:nvSpPr>
        <p:spPr>
          <a:xfrm>
            <a:off x="609600" y="1083213"/>
            <a:ext cx="10972800" cy="5042952"/>
          </a:xfrm>
        </p:spPr>
        <p:txBody>
          <a:bodyPr>
            <a:normAutofit fontScale="70000" lnSpcReduction="20000"/>
          </a:bodyPr>
          <a:lstStyle/>
          <a:p>
            <a:pPr marL="0" indent="0">
              <a:buNone/>
            </a:pPr>
            <a:r>
              <a:rPr lang="en-US" dirty="0" smtClean="0">
                <a:solidFill>
                  <a:srgbClr val="000000"/>
                </a:solidFill>
                <a:latin typeface="arial" panose="020B0604020202020204" pitchFamily="34" charset="0"/>
              </a:rPr>
              <a:t>(D)(2</a:t>
            </a:r>
            <a:r>
              <a:rPr lang="en-US" dirty="0">
                <a:solidFill>
                  <a:srgbClr val="000000"/>
                </a:solidFill>
                <a:latin typeface="arial" panose="020B0604020202020204" pitchFamily="34" charset="0"/>
              </a:rPr>
              <a:t>)    Notwithstanding any provisions of state law other than this chapter and Chapter 47, and to the extent permitted by federal law, an APRN may perform the following medical acts unless otherwise provided in the practice agreement: </a:t>
            </a:r>
          </a:p>
          <a:p>
            <a:pPr marL="0" indent="0">
              <a:buNone/>
            </a:pPr>
            <a:r>
              <a:rPr lang="en-US" dirty="0">
                <a:solidFill>
                  <a:srgbClr val="000000"/>
                </a:solidFill>
                <a:latin typeface="arial" panose="020B0604020202020204" pitchFamily="34" charset="0"/>
              </a:rPr>
              <a:t>	</a:t>
            </a:r>
            <a:r>
              <a:rPr lang="en-US" dirty="0" smtClean="0">
                <a:solidFill>
                  <a:srgbClr val="000000"/>
                </a:solidFill>
                <a:latin typeface="arial" panose="020B0604020202020204" pitchFamily="34" charset="0"/>
              </a:rPr>
              <a:t>(</a:t>
            </a:r>
            <a:r>
              <a:rPr lang="en-US" dirty="0">
                <a:solidFill>
                  <a:srgbClr val="000000"/>
                </a:solidFill>
                <a:latin typeface="arial" panose="020B0604020202020204" pitchFamily="34" charset="0"/>
              </a:rPr>
              <a:t>a)    </a:t>
            </a:r>
            <a:r>
              <a:rPr lang="en-US" dirty="0" smtClean="0">
                <a:solidFill>
                  <a:srgbClr val="000000"/>
                </a:solidFill>
                <a:latin typeface="arial" panose="020B0604020202020204" pitchFamily="34" charset="0"/>
              </a:rPr>
              <a:t>	provide </a:t>
            </a:r>
            <a:r>
              <a:rPr lang="en-US" dirty="0">
                <a:solidFill>
                  <a:srgbClr val="000000"/>
                </a:solidFill>
                <a:latin typeface="arial" panose="020B0604020202020204" pitchFamily="34" charset="0"/>
              </a:rPr>
              <a:t>noncontrolled prescription drugs at an entity that provides free </a:t>
            </a:r>
            <a:r>
              <a:rPr lang="en-US" dirty="0" smtClean="0">
                <a:solidFill>
                  <a:srgbClr val="000000"/>
                </a:solidFill>
                <a:latin typeface="arial" panose="020B0604020202020204" pitchFamily="34" charset="0"/>
              </a:rPr>
              <a:t>		medical </a:t>
            </a:r>
            <a:r>
              <a:rPr lang="en-US" dirty="0">
                <a:solidFill>
                  <a:srgbClr val="000000"/>
                </a:solidFill>
                <a:latin typeface="arial" panose="020B0604020202020204" pitchFamily="34" charset="0"/>
              </a:rPr>
              <a:t>care for indigent patients;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b)    </a:t>
            </a:r>
            <a:r>
              <a:rPr lang="en-US" dirty="0" smtClean="0">
                <a:solidFill>
                  <a:srgbClr val="000000"/>
                </a:solidFill>
                <a:latin typeface="arial" panose="020B0604020202020204" pitchFamily="34" charset="0"/>
              </a:rPr>
              <a:t>	certify </a:t>
            </a:r>
            <a:r>
              <a:rPr lang="en-US" dirty="0">
                <a:solidFill>
                  <a:srgbClr val="000000"/>
                </a:solidFill>
                <a:latin typeface="arial" panose="020B0604020202020204" pitchFamily="34" charset="0"/>
              </a:rPr>
              <a:t>that a student is unable to attend school but may benefit from </a:t>
            </a:r>
            <a:r>
              <a:rPr lang="en-US" dirty="0" smtClean="0">
                <a:solidFill>
                  <a:srgbClr val="000000"/>
                </a:solidFill>
                <a:latin typeface="arial" panose="020B0604020202020204" pitchFamily="34" charset="0"/>
              </a:rPr>
              <a:t>		receiving </a:t>
            </a:r>
            <a:r>
              <a:rPr lang="en-US" dirty="0">
                <a:solidFill>
                  <a:srgbClr val="000000"/>
                </a:solidFill>
                <a:latin typeface="arial" panose="020B0604020202020204" pitchFamily="34" charset="0"/>
              </a:rPr>
              <a:t>instruction given in his home or hospital;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c)    </a:t>
            </a:r>
            <a:r>
              <a:rPr lang="en-US" dirty="0" smtClean="0">
                <a:solidFill>
                  <a:srgbClr val="000000"/>
                </a:solidFill>
                <a:latin typeface="arial" panose="020B0604020202020204" pitchFamily="34" charset="0"/>
              </a:rPr>
              <a:t>	refer </a:t>
            </a:r>
            <a:r>
              <a:rPr lang="en-US" dirty="0">
                <a:solidFill>
                  <a:srgbClr val="000000"/>
                </a:solidFill>
                <a:latin typeface="arial" panose="020B0604020202020204" pitchFamily="34" charset="0"/>
              </a:rPr>
              <a:t>a patient to physical therapy for treatment;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d)    </a:t>
            </a:r>
            <a:r>
              <a:rPr lang="en-US" dirty="0" smtClean="0">
                <a:solidFill>
                  <a:srgbClr val="000000"/>
                </a:solidFill>
                <a:latin typeface="arial" panose="020B0604020202020204" pitchFamily="34" charset="0"/>
              </a:rPr>
              <a:t>	pronounce </a:t>
            </a:r>
            <a:r>
              <a:rPr lang="en-US" dirty="0">
                <a:solidFill>
                  <a:srgbClr val="000000"/>
                </a:solidFill>
                <a:latin typeface="arial" panose="020B0604020202020204" pitchFamily="34" charset="0"/>
              </a:rPr>
              <a:t>death and sign death certificates;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e)    </a:t>
            </a:r>
            <a:r>
              <a:rPr lang="en-US" dirty="0" smtClean="0">
                <a:solidFill>
                  <a:srgbClr val="000000"/>
                </a:solidFill>
                <a:latin typeface="arial" panose="020B0604020202020204" pitchFamily="34" charset="0"/>
              </a:rPr>
              <a:t>	issue </a:t>
            </a:r>
            <a:r>
              <a:rPr lang="en-US" dirty="0">
                <a:solidFill>
                  <a:srgbClr val="000000"/>
                </a:solidFill>
                <a:latin typeface="arial" panose="020B0604020202020204" pitchFamily="34" charset="0"/>
              </a:rPr>
              <a:t>an order for a patient to receive appropriate services from a </a:t>
            </a:r>
            <a:r>
              <a:rPr lang="en-US" dirty="0" smtClean="0">
                <a:solidFill>
                  <a:srgbClr val="000000"/>
                </a:solidFill>
                <a:latin typeface="arial" panose="020B0604020202020204" pitchFamily="34" charset="0"/>
              </a:rPr>
              <a:t>			licensed hospice </a:t>
            </a:r>
            <a:r>
              <a:rPr lang="en-US" dirty="0">
                <a:solidFill>
                  <a:srgbClr val="000000"/>
                </a:solidFill>
                <a:latin typeface="arial" panose="020B0604020202020204" pitchFamily="34" charset="0"/>
              </a:rPr>
              <a:t>as defined in Chapter 71, Title 44; and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f)    </a:t>
            </a:r>
            <a:r>
              <a:rPr lang="en-US" dirty="0" smtClean="0">
                <a:solidFill>
                  <a:srgbClr val="000000"/>
                </a:solidFill>
                <a:latin typeface="arial" panose="020B0604020202020204" pitchFamily="34" charset="0"/>
              </a:rPr>
              <a:t>	certify </a:t>
            </a:r>
            <a:r>
              <a:rPr lang="en-US" dirty="0">
                <a:solidFill>
                  <a:srgbClr val="000000"/>
                </a:solidFill>
                <a:latin typeface="arial" panose="020B0604020202020204" pitchFamily="34" charset="0"/>
              </a:rPr>
              <a:t>that an individual is handicapped and declare that the handicap is </a:t>
            </a:r>
            <a:r>
              <a:rPr lang="en-US" dirty="0" smtClean="0">
                <a:solidFill>
                  <a:srgbClr val="000000"/>
                </a:solidFill>
                <a:latin typeface="arial" panose="020B0604020202020204" pitchFamily="34" charset="0"/>
              </a:rPr>
              <a:t>		temporary </a:t>
            </a:r>
            <a:r>
              <a:rPr lang="en-US" dirty="0">
                <a:solidFill>
                  <a:srgbClr val="000000"/>
                </a:solidFill>
                <a:latin typeface="arial" panose="020B0604020202020204" pitchFamily="34" charset="0"/>
              </a:rPr>
              <a:t>or permanent for purposes of the individual's application for a </a:t>
            </a:r>
            <a:r>
              <a:rPr lang="en-US" dirty="0" smtClean="0">
                <a:solidFill>
                  <a:srgbClr val="000000"/>
                </a:solidFill>
                <a:latin typeface="arial" panose="020B0604020202020204" pitchFamily="34" charset="0"/>
              </a:rPr>
              <a:t>		placard</a:t>
            </a:r>
            <a:r>
              <a:rPr lang="en-US" dirty="0">
                <a:solidFill>
                  <a:srgbClr val="000000"/>
                </a:solidFill>
                <a:latin typeface="arial" panose="020B0604020202020204" pitchFamily="34" charset="0"/>
              </a:rPr>
              <a:t>. </a:t>
            </a:r>
          </a:p>
          <a:p>
            <a:pPr marL="0" indent="0">
              <a:buNone/>
            </a:pPr>
            <a:endParaRPr lang="en-US" dirty="0"/>
          </a:p>
        </p:txBody>
      </p:sp>
    </p:spTree>
    <p:extLst>
      <p:ext uri="{BB962C8B-B14F-4D97-AF65-F5344CB8AC3E}">
        <p14:creationId xmlns:p14="http://schemas.microsoft.com/office/powerpoint/2010/main" val="2079461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 40-33-34</a:t>
            </a:r>
            <a:endParaRPr lang="en-US" dirty="0"/>
          </a:p>
        </p:txBody>
      </p:sp>
      <p:sp>
        <p:nvSpPr>
          <p:cNvPr id="3" name="Content Placeholder 2"/>
          <p:cNvSpPr>
            <a:spLocks noGrp="1"/>
          </p:cNvSpPr>
          <p:nvPr>
            <p:ph idx="1"/>
          </p:nvPr>
        </p:nvSpPr>
        <p:spPr>
          <a:xfrm>
            <a:off x="609600" y="1266093"/>
            <a:ext cx="10972800" cy="4860072"/>
          </a:xfrm>
        </p:spPr>
        <p:txBody>
          <a:bodyPr>
            <a:normAutofit fontScale="85000" lnSpcReduction="10000"/>
          </a:bodyPr>
          <a:lstStyle/>
          <a:p>
            <a:pPr marL="0" indent="0">
              <a:buNone/>
            </a:pPr>
            <a:r>
              <a:rPr lang="en-US" dirty="0">
                <a:solidFill>
                  <a:srgbClr val="000000"/>
                </a:solidFill>
                <a:latin typeface="arial" panose="020B0604020202020204" pitchFamily="34" charset="0"/>
              </a:rPr>
              <a:t>(3)    The original practice agreement and any amendments to it must be reviewed at least annually, dated and signed by the nurse and physician, and made available to the board for review within seventy-two hours of request. Failure to produce a practice agreement upon request of the board is considered misconduct and subjects the licensee to disciplinary action. A random audit of a practice agreements must be conducted by the board at least biennially. </a:t>
            </a:r>
          </a:p>
          <a:p>
            <a:pPr marL="0" indent="0">
              <a:buNone/>
            </a:pPr>
            <a:r>
              <a:rPr lang="en-US" dirty="0">
                <a:solidFill>
                  <a:srgbClr val="000000"/>
                </a:solidFill>
                <a:latin typeface="arial" panose="020B0604020202020204" pitchFamily="34" charset="0"/>
              </a:rPr>
              <a:t>(4)    Licensees who change practice settings or physicians shall notify the board of the change within fifteen business days and provide verification of a practice agreement. NPs, CNMs, and CNSs who discontinue their practice shall notify the board within fifteen business days. </a:t>
            </a:r>
          </a:p>
          <a:p>
            <a:endParaRPr lang="en-US" dirty="0"/>
          </a:p>
        </p:txBody>
      </p:sp>
    </p:spTree>
    <p:extLst>
      <p:ext uri="{BB962C8B-B14F-4D97-AF65-F5344CB8AC3E}">
        <p14:creationId xmlns:p14="http://schemas.microsoft.com/office/powerpoint/2010/main" val="1039375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4845"/>
          </a:xfrm>
        </p:spPr>
        <p:txBody>
          <a:bodyPr/>
          <a:lstStyle/>
          <a:p>
            <a:r>
              <a:rPr lang="en-US" dirty="0" smtClean="0"/>
              <a:t>Revisions to § 40-33-34</a:t>
            </a:r>
            <a:endParaRPr lang="en-US" dirty="0"/>
          </a:p>
        </p:txBody>
      </p:sp>
      <p:sp>
        <p:nvSpPr>
          <p:cNvPr id="3" name="Content Placeholder 2"/>
          <p:cNvSpPr>
            <a:spLocks noGrp="1"/>
          </p:cNvSpPr>
          <p:nvPr>
            <p:ph idx="1"/>
          </p:nvPr>
        </p:nvSpPr>
        <p:spPr>
          <a:xfrm>
            <a:off x="609600" y="1139483"/>
            <a:ext cx="10972800" cy="4986681"/>
          </a:xfrm>
        </p:spPr>
        <p:txBody>
          <a:bodyPr>
            <a:normAutofit fontScale="62500" lnSpcReduction="20000"/>
          </a:bodyPr>
          <a:lstStyle/>
          <a:p>
            <a:pPr marL="0" indent="0">
              <a:buNone/>
            </a:pPr>
            <a:r>
              <a:rPr lang="en-US" dirty="0"/>
              <a:t>(E)(1)    An NP, CNM, or CNS who applies for prescriptive authority: </a:t>
            </a:r>
          </a:p>
          <a:p>
            <a:pPr marL="0" indent="0">
              <a:buNone/>
            </a:pPr>
            <a:r>
              <a:rPr lang="en-US" dirty="0" smtClean="0"/>
              <a:t>(</a:t>
            </a:r>
            <a:r>
              <a:rPr lang="en-US" dirty="0"/>
              <a:t>a)    </a:t>
            </a:r>
            <a:r>
              <a:rPr lang="en-US" dirty="0" smtClean="0"/>
              <a:t>	must </a:t>
            </a:r>
            <a:r>
              <a:rPr lang="en-US" dirty="0"/>
              <a:t>be licensed by the board as a nurse practitioner, certified nurse-midwife, or clinical nurse </a:t>
            </a:r>
            <a:r>
              <a:rPr lang="en-US" dirty="0" smtClean="0"/>
              <a:t>	specialist</a:t>
            </a:r>
            <a:r>
              <a:rPr lang="en-US" dirty="0"/>
              <a:t>; </a:t>
            </a:r>
          </a:p>
          <a:p>
            <a:pPr marL="0" indent="0">
              <a:buNone/>
            </a:pPr>
            <a:r>
              <a:rPr lang="en-US" dirty="0"/>
              <a:t>(b)    </a:t>
            </a:r>
            <a:r>
              <a:rPr lang="en-US" dirty="0" smtClean="0"/>
              <a:t>	shall </a:t>
            </a:r>
            <a:r>
              <a:rPr lang="en-US" dirty="0"/>
              <a:t>submit a completed application on a form provided by the board; </a:t>
            </a:r>
          </a:p>
          <a:p>
            <a:pPr marL="0" indent="0">
              <a:buNone/>
            </a:pPr>
            <a:r>
              <a:rPr lang="en-US" dirty="0"/>
              <a:t>(c)    </a:t>
            </a:r>
            <a:r>
              <a:rPr lang="en-US" dirty="0" smtClean="0"/>
              <a:t>	shall </a:t>
            </a:r>
            <a:r>
              <a:rPr lang="en-US" dirty="0"/>
              <a:t>submit the required fee; </a:t>
            </a:r>
          </a:p>
          <a:p>
            <a:pPr marL="0" indent="0">
              <a:buNone/>
            </a:pPr>
            <a:r>
              <a:rPr lang="en-US" dirty="0"/>
              <a:t>(d)    </a:t>
            </a:r>
            <a:r>
              <a:rPr lang="en-US" dirty="0" smtClean="0"/>
              <a:t>	shall </a:t>
            </a:r>
            <a:r>
              <a:rPr lang="en-US" dirty="0"/>
              <a:t>provide evidence of completion of forty-five contact hours of education in </a:t>
            </a:r>
            <a:r>
              <a:rPr lang="en-US" dirty="0" smtClean="0"/>
              <a:t>	pharmacotherapeutics </a:t>
            </a:r>
            <a:r>
              <a:rPr lang="en-US" dirty="0"/>
              <a:t>acceptable to the board, within two years before application </a:t>
            </a:r>
            <a:r>
              <a:rPr lang="en-US" b="1" dirty="0"/>
              <a:t>or during </a:t>
            </a:r>
            <a:r>
              <a:rPr lang="en-US" b="1" dirty="0" smtClean="0"/>
              <a:t>	the </a:t>
            </a:r>
            <a:r>
              <a:rPr lang="en-US" b="1" dirty="0"/>
              <a:t>time of the organized educational program</a:t>
            </a:r>
            <a:r>
              <a:rPr lang="en-US" dirty="0"/>
              <a:t> shall provide evidence of prescriptive authority </a:t>
            </a:r>
            <a:r>
              <a:rPr lang="en-US" dirty="0" smtClean="0"/>
              <a:t>	in </a:t>
            </a:r>
            <a:r>
              <a:rPr lang="en-US" dirty="0"/>
              <a:t>another state meeting twenty hours in pharmacotherapeutics acceptable to the board, </a:t>
            </a:r>
            <a:r>
              <a:rPr lang="en-US" dirty="0" smtClean="0"/>
              <a:t>	within </a:t>
            </a:r>
            <a:r>
              <a:rPr lang="en-US" dirty="0"/>
              <a:t>two years before application; </a:t>
            </a:r>
          </a:p>
          <a:p>
            <a:pPr marL="0" indent="0">
              <a:buNone/>
            </a:pPr>
            <a:r>
              <a:rPr lang="en-US" dirty="0"/>
              <a:t>(e)    </a:t>
            </a:r>
            <a:r>
              <a:rPr lang="en-US" dirty="0" smtClean="0"/>
              <a:t>	shall </a:t>
            </a:r>
            <a:r>
              <a:rPr lang="en-US" dirty="0"/>
              <a:t>provide at least fifteen hours of education in controlled substances acceptable to the </a:t>
            </a:r>
            <a:r>
              <a:rPr lang="en-US" dirty="0" smtClean="0"/>
              <a:t>	board </a:t>
            </a:r>
            <a:r>
              <a:rPr lang="en-US" dirty="0"/>
              <a:t>as part of the twenty hours required for prescriptive authority if the NP, CNM, or CNS has </a:t>
            </a:r>
            <a:r>
              <a:rPr lang="en-US" dirty="0" smtClean="0"/>
              <a:t>	equivalent </a:t>
            </a:r>
            <a:r>
              <a:rPr lang="en-US" dirty="0"/>
              <a:t>controlled substance prescribing authority in another state; </a:t>
            </a:r>
          </a:p>
          <a:p>
            <a:pPr marL="0" indent="0">
              <a:buNone/>
            </a:pPr>
            <a:r>
              <a:rPr lang="en-US" dirty="0"/>
              <a:t>(f)    </a:t>
            </a:r>
            <a:r>
              <a:rPr lang="en-US" dirty="0" smtClean="0"/>
              <a:t>	shall </a:t>
            </a:r>
            <a:r>
              <a:rPr lang="en-US" dirty="0"/>
              <a:t>provide at least fifteen hours of education in controlled substances acceptable to the </a:t>
            </a:r>
            <a:r>
              <a:rPr lang="en-US" dirty="0" smtClean="0"/>
              <a:t>	board </a:t>
            </a:r>
            <a:r>
              <a:rPr lang="en-US" dirty="0"/>
              <a:t>as part of the forty-five contact hours required for prescriptive authority if the NP, CNM, </a:t>
            </a:r>
            <a:r>
              <a:rPr lang="en-US" dirty="0" smtClean="0"/>
              <a:t>	or </a:t>
            </a:r>
            <a:r>
              <a:rPr lang="en-US" dirty="0"/>
              <a:t>CNS initially is applying to prescribe in Schedules II through V controlled substances. </a:t>
            </a:r>
          </a:p>
          <a:p>
            <a:endParaRPr lang="en-US" dirty="0"/>
          </a:p>
        </p:txBody>
      </p:sp>
    </p:spTree>
    <p:extLst>
      <p:ext uri="{BB962C8B-B14F-4D97-AF65-F5344CB8AC3E}">
        <p14:creationId xmlns:p14="http://schemas.microsoft.com/office/powerpoint/2010/main" val="2778326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1026943"/>
          </a:xfrm>
        </p:spPr>
        <p:txBody>
          <a:bodyPr/>
          <a:lstStyle/>
          <a:p>
            <a:r>
              <a:rPr lang="en-US" dirty="0" smtClean="0"/>
              <a:t>Revisions to §40-33-34</a:t>
            </a:r>
            <a:endParaRPr lang="en-US" dirty="0"/>
          </a:p>
        </p:txBody>
      </p:sp>
      <p:sp>
        <p:nvSpPr>
          <p:cNvPr id="3" name="Content Placeholder 2"/>
          <p:cNvSpPr>
            <a:spLocks noGrp="1"/>
          </p:cNvSpPr>
          <p:nvPr>
            <p:ph idx="1"/>
          </p:nvPr>
        </p:nvSpPr>
        <p:spPr>
          <a:xfrm>
            <a:off x="609600" y="1026943"/>
            <a:ext cx="10972800" cy="5099222"/>
          </a:xfrm>
        </p:spPr>
        <p:txBody>
          <a:bodyPr>
            <a:normAutofit fontScale="47500" lnSpcReduction="20000"/>
          </a:bodyPr>
          <a:lstStyle/>
          <a:p>
            <a:pPr marL="0" indent="0">
              <a:buNone/>
            </a:pPr>
            <a:r>
              <a:rPr lang="en-US" sz="2900" dirty="0"/>
              <a:t>(F)(1)    Authorized prescriptions by a nurse practitioner, certified nurse-midwife, or clinical nurse specialist with prescriptive authority: </a:t>
            </a:r>
          </a:p>
          <a:p>
            <a:pPr marL="0" indent="0">
              <a:buNone/>
            </a:pPr>
            <a:r>
              <a:rPr lang="en-US" sz="2900" dirty="0"/>
              <a:t>	</a:t>
            </a:r>
            <a:r>
              <a:rPr lang="en-US" sz="2900" dirty="0" smtClean="0"/>
              <a:t>(</a:t>
            </a:r>
            <a:r>
              <a:rPr lang="en-US" sz="2900" dirty="0"/>
              <a:t>a)    </a:t>
            </a:r>
            <a:r>
              <a:rPr lang="en-US" sz="2900" dirty="0" smtClean="0"/>
              <a:t>	must </a:t>
            </a:r>
            <a:r>
              <a:rPr lang="en-US" sz="2900" dirty="0"/>
              <a:t>comply with all applicable state and federal laws and executive orders; </a:t>
            </a:r>
          </a:p>
          <a:p>
            <a:pPr marL="457200" lvl="1" indent="0">
              <a:buNone/>
            </a:pPr>
            <a:r>
              <a:rPr lang="en-US" sz="2900" dirty="0" smtClean="0"/>
              <a:t>	(</a:t>
            </a:r>
            <a:r>
              <a:rPr lang="en-US" sz="2900" dirty="0"/>
              <a:t>b)    </a:t>
            </a:r>
            <a:r>
              <a:rPr lang="en-US" sz="2900" dirty="0" smtClean="0"/>
              <a:t>	is </a:t>
            </a:r>
            <a:r>
              <a:rPr lang="en-US" sz="2900" dirty="0"/>
              <a:t>limited to drugs and devices utilized to treat medical problems within the specialty field of the nurse practitioner or </a:t>
            </a:r>
            <a:r>
              <a:rPr lang="en-US" sz="2900" dirty="0" smtClean="0"/>
              <a:t>		clinical </a:t>
            </a:r>
            <a:r>
              <a:rPr lang="en-US" sz="2900" dirty="0"/>
              <a:t>nurse </a:t>
            </a:r>
            <a:r>
              <a:rPr lang="en-US" sz="2900" dirty="0" smtClean="0"/>
              <a:t>specialist as </a:t>
            </a:r>
            <a:r>
              <a:rPr lang="en-US" sz="2900" dirty="0"/>
              <a:t>prescribed in the practice agreement; </a:t>
            </a:r>
          </a:p>
          <a:p>
            <a:pPr marL="0" indent="0">
              <a:buNone/>
            </a:pPr>
            <a:r>
              <a:rPr lang="en-US" sz="2900" dirty="0" smtClean="0"/>
              <a:t>	(</a:t>
            </a:r>
            <a:r>
              <a:rPr lang="en-US" sz="2900" dirty="0"/>
              <a:t>c)    </a:t>
            </a:r>
            <a:r>
              <a:rPr lang="en-US" sz="2900" dirty="0" smtClean="0"/>
              <a:t>	may </a:t>
            </a:r>
            <a:r>
              <a:rPr lang="en-US" sz="2900" dirty="0"/>
              <a:t>include Schedules III through V controlled substances if listed in the practice agreement and as authorized by Section </a:t>
            </a:r>
            <a:r>
              <a:rPr lang="en-US" sz="2900" dirty="0" smtClean="0"/>
              <a:t>		44-53-300</a:t>
            </a:r>
            <a:r>
              <a:rPr lang="en-US" sz="2900" dirty="0"/>
              <a:t>; </a:t>
            </a:r>
          </a:p>
          <a:p>
            <a:pPr marL="457200" lvl="1" indent="0">
              <a:buNone/>
            </a:pPr>
            <a:r>
              <a:rPr lang="en-US" sz="2900" dirty="0" smtClean="0"/>
              <a:t>	(</a:t>
            </a:r>
            <a:r>
              <a:rPr lang="en-US" sz="2900" dirty="0"/>
              <a:t>d)    </a:t>
            </a:r>
            <a:r>
              <a:rPr lang="en-US" sz="2900" dirty="0" smtClean="0"/>
              <a:t>	may </a:t>
            </a:r>
            <a:r>
              <a:rPr lang="en-US" sz="2900" dirty="0"/>
              <a:t>include Schedule II nonnarcotic substances if listed in the practice agreement and as authorized by Section 44-53-300, </a:t>
            </a:r>
            <a:r>
              <a:rPr lang="en-US" sz="2900" dirty="0" smtClean="0"/>
              <a:t>		provided</a:t>
            </a:r>
            <a:r>
              <a:rPr lang="en-US" sz="2900" dirty="0"/>
              <a:t>, </a:t>
            </a:r>
            <a:r>
              <a:rPr lang="en-US" sz="2900" dirty="0" smtClean="0"/>
              <a:t>however</a:t>
            </a:r>
            <a:r>
              <a:rPr lang="en-US" sz="2900" dirty="0"/>
              <a:t>, that each such prescription must not exceed a thirty-day supply; </a:t>
            </a:r>
            <a:endParaRPr lang="en-US" sz="2900" dirty="0" smtClean="0"/>
          </a:p>
          <a:p>
            <a:pPr marL="457200" lvl="1" indent="0">
              <a:buNone/>
            </a:pPr>
            <a:r>
              <a:rPr lang="en-US" sz="2900" dirty="0"/>
              <a:t>	</a:t>
            </a:r>
            <a:r>
              <a:rPr lang="en-US" sz="2900" dirty="0" smtClean="0"/>
              <a:t>(</a:t>
            </a:r>
            <a:r>
              <a:rPr lang="en-US" sz="2900" dirty="0"/>
              <a:t>e)    </a:t>
            </a:r>
            <a:r>
              <a:rPr lang="en-US" sz="2900" dirty="0" smtClean="0"/>
              <a:t>	may </a:t>
            </a:r>
            <a:r>
              <a:rPr lang="en-US" sz="2900" dirty="0"/>
              <a:t>include Schedule II narcotic substances if listed in the practice agreement and as authorized by Section 44-53-300, </a:t>
            </a:r>
            <a:r>
              <a:rPr lang="en-US" sz="2900" dirty="0" smtClean="0"/>
              <a:t>		provided</a:t>
            </a:r>
            <a:r>
              <a:rPr lang="en-US" sz="2900" dirty="0"/>
              <a:t>, </a:t>
            </a:r>
            <a:r>
              <a:rPr lang="en-US" sz="2900" dirty="0" smtClean="0"/>
              <a:t>however, that </a:t>
            </a:r>
            <a:r>
              <a:rPr lang="en-US" sz="2900" dirty="0"/>
              <a:t>the prescription must not exceed a five-day supply and another prescription must not be written </a:t>
            </a:r>
            <a:r>
              <a:rPr lang="en-US" sz="2900" dirty="0" smtClean="0"/>
              <a:t>		without </a:t>
            </a:r>
            <a:r>
              <a:rPr lang="en-US" sz="2900" dirty="0"/>
              <a:t>the written agreement of </a:t>
            </a:r>
            <a:r>
              <a:rPr lang="en-US" sz="2900" dirty="0" smtClean="0"/>
              <a:t>the physician </a:t>
            </a:r>
            <a:r>
              <a:rPr lang="en-US" sz="2900" dirty="0"/>
              <a:t>with whom the nurse practitioner, certified nurse-midwife, or clinical nurse </a:t>
            </a:r>
            <a:r>
              <a:rPr lang="en-US" sz="2900" dirty="0" smtClean="0"/>
              <a:t>		specialist </a:t>
            </a:r>
            <a:r>
              <a:rPr lang="en-US" sz="2900" dirty="0"/>
              <a:t>has entered into a practice agreement, unless the </a:t>
            </a:r>
            <a:r>
              <a:rPr lang="en-US" sz="2900" dirty="0" smtClean="0"/>
              <a:t>prescription </a:t>
            </a:r>
            <a:r>
              <a:rPr lang="en-US" sz="2900" dirty="0"/>
              <a:t>is written for patients in hospice or palliative care; </a:t>
            </a:r>
          </a:p>
          <a:p>
            <a:pPr marL="0" indent="0">
              <a:buNone/>
            </a:pPr>
            <a:r>
              <a:rPr lang="en-US" sz="2900" dirty="0" smtClean="0"/>
              <a:t>	(</a:t>
            </a:r>
            <a:r>
              <a:rPr lang="en-US" sz="2900" dirty="0"/>
              <a:t>f)    </a:t>
            </a:r>
            <a:r>
              <a:rPr lang="en-US" sz="2900" dirty="0" smtClean="0"/>
              <a:t>	may </a:t>
            </a:r>
            <a:r>
              <a:rPr lang="en-US" sz="2900" dirty="0"/>
              <a:t>include Schedule II narcotic substances for patients in hospice or palliative care if listed in the practice agreement as </a:t>
            </a:r>
            <a:r>
              <a:rPr lang="en-US" sz="2900" dirty="0" smtClean="0"/>
              <a:t>		authorized </a:t>
            </a:r>
            <a:r>
              <a:rPr lang="en-US" sz="2900" dirty="0"/>
              <a:t>by Section 44-53-300, provided, however, that each such prescription must not exceed a thirty-day supply; </a:t>
            </a:r>
          </a:p>
          <a:p>
            <a:pPr marL="0" indent="0">
              <a:buNone/>
            </a:pPr>
            <a:r>
              <a:rPr lang="en-US" sz="2900" dirty="0" smtClean="0"/>
              <a:t>	(</a:t>
            </a:r>
            <a:r>
              <a:rPr lang="en-US" sz="2900" dirty="0"/>
              <a:t>g)    </a:t>
            </a:r>
            <a:r>
              <a:rPr lang="en-US" sz="2900" dirty="0" smtClean="0"/>
              <a:t>	must </a:t>
            </a:r>
            <a:r>
              <a:rPr lang="en-US" sz="2900" dirty="0"/>
              <a:t>be signed or electronically submitted by the NP, CNM, or CNS with the prescriber's identification number assigned by </a:t>
            </a:r>
            <a:r>
              <a:rPr lang="en-US" sz="2900" dirty="0" smtClean="0"/>
              <a:t>		the </a:t>
            </a:r>
            <a:r>
              <a:rPr lang="en-US" sz="2900" dirty="0"/>
              <a:t>board and all prescribing numbers required by law. Written prescription forms must include the name, address, and </a:t>
            </a:r>
            <a:r>
              <a:rPr lang="en-US" sz="2900" dirty="0" smtClean="0"/>
              <a:t>		phone number </a:t>
            </a:r>
            <a:r>
              <a:rPr lang="en-US" sz="2900" dirty="0"/>
              <a:t>of the NP, CNM, or CNS and physician. Electronic prescription forms must include the name, address, and </a:t>
            </a:r>
            <a:r>
              <a:rPr lang="en-US" sz="2900" dirty="0" smtClean="0"/>
              <a:t>		phone number </a:t>
            </a:r>
            <a:r>
              <a:rPr lang="en-US" sz="2900" dirty="0"/>
              <a:t>of the NP, CNM, or CNS and, if possible, the physician through the electronic system. All prescriptions must </a:t>
            </a:r>
            <a:r>
              <a:rPr lang="en-US" sz="2900" dirty="0" smtClean="0"/>
              <a:t>		comply </a:t>
            </a:r>
            <a:r>
              <a:rPr lang="en-US" sz="2900" dirty="0"/>
              <a:t>with </a:t>
            </a:r>
            <a:r>
              <a:rPr lang="en-US" sz="2900" dirty="0" smtClean="0"/>
              <a:t>the </a:t>
            </a:r>
            <a:r>
              <a:rPr lang="en-US" sz="2900" dirty="0"/>
              <a:t>provisions of Section 39-24-40. A prescription must designate a specific number of refills and may not </a:t>
            </a:r>
            <a:r>
              <a:rPr lang="en-US" sz="2900" dirty="0" smtClean="0"/>
              <a:t>		include </a:t>
            </a:r>
            <a:r>
              <a:rPr lang="en-US" sz="2900" dirty="0"/>
              <a:t>a nonspecific </a:t>
            </a:r>
            <a:r>
              <a:rPr lang="en-US" sz="2900" dirty="0" smtClean="0"/>
              <a:t>refill </a:t>
            </a:r>
            <a:r>
              <a:rPr lang="en-US" sz="2900" dirty="0"/>
              <a:t>indication; </a:t>
            </a:r>
          </a:p>
          <a:p>
            <a:pPr marL="0" indent="0">
              <a:buNone/>
            </a:pPr>
            <a:r>
              <a:rPr lang="en-US" sz="2900" dirty="0" smtClean="0"/>
              <a:t>	(</a:t>
            </a:r>
            <a:r>
              <a:rPr lang="en-US" sz="2900" dirty="0"/>
              <a:t>h)    </a:t>
            </a:r>
            <a:r>
              <a:rPr lang="en-US" sz="2900" dirty="0" smtClean="0"/>
              <a:t>	must </a:t>
            </a:r>
            <a:r>
              <a:rPr lang="en-US" sz="2900" dirty="0"/>
              <a:t>be documented in the patient record of the practice and must be available for review and audit purposes. </a:t>
            </a:r>
          </a:p>
          <a:p>
            <a:pPr marL="0" indent="0">
              <a:buNone/>
            </a:pPr>
            <a:endParaRPr lang="en-US" dirty="0"/>
          </a:p>
        </p:txBody>
      </p:sp>
    </p:spTree>
    <p:extLst>
      <p:ext uri="{BB962C8B-B14F-4D97-AF65-F5344CB8AC3E}">
        <p14:creationId xmlns:p14="http://schemas.microsoft.com/office/powerpoint/2010/main" val="710809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§40-33-34 Re: Telemedicine</a:t>
            </a:r>
            <a:endParaRPr lang="en-US" dirty="0"/>
          </a:p>
        </p:txBody>
      </p:sp>
      <p:sp>
        <p:nvSpPr>
          <p:cNvPr id="3" name="Content Placeholder 2"/>
          <p:cNvSpPr>
            <a:spLocks noGrp="1"/>
          </p:cNvSpPr>
          <p:nvPr>
            <p:ph idx="1"/>
          </p:nvPr>
        </p:nvSpPr>
        <p:spPr>
          <a:xfrm>
            <a:off x="609600" y="1195755"/>
            <a:ext cx="10972800" cy="4930410"/>
          </a:xfrm>
        </p:spPr>
        <p:txBody>
          <a:bodyPr>
            <a:normAutofit fontScale="70000" lnSpcReduction="20000"/>
          </a:bodyPr>
          <a:lstStyle/>
          <a:p>
            <a:pPr marL="0" indent="0">
              <a:buNone/>
            </a:pPr>
            <a:r>
              <a:rPr lang="en-US" dirty="0">
                <a:solidFill>
                  <a:srgbClr val="000000"/>
                </a:solidFill>
                <a:latin typeface="arial" panose="020B0604020202020204" pitchFamily="34" charset="0"/>
              </a:rPr>
              <a:t>(I)(1)    For purposes of this subsection: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a)    </a:t>
            </a:r>
            <a:r>
              <a:rPr lang="en-US" dirty="0" smtClean="0">
                <a:solidFill>
                  <a:srgbClr val="000000"/>
                </a:solidFill>
                <a:latin typeface="arial" panose="020B0604020202020204" pitchFamily="34" charset="0"/>
              </a:rPr>
              <a:t>	'Telemedicine</a:t>
            </a:r>
            <a:r>
              <a:rPr lang="en-US" dirty="0">
                <a:solidFill>
                  <a:srgbClr val="000000"/>
                </a:solidFill>
                <a:latin typeface="arial" panose="020B0604020202020204" pitchFamily="34" charset="0"/>
              </a:rPr>
              <a:t>' has the same meaning as provided in Section </a:t>
            </a:r>
            <a:endParaRPr lang="en-US" dirty="0" smtClean="0">
              <a:solidFill>
                <a:srgbClr val="000000"/>
              </a:solidFill>
              <a:latin typeface="arial" panose="020B0604020202020204" pitchFamily="34" charset="0"/>
            </a:endParaRPr>
          </a:p>
          <a:p>
            <a:pPr marL="0" indent="0">
              <a:buNone/>
            </a:pPr>
            <a:r>
              <a:rPr lang="en-US" dirty="0">
                <a:solidFill>
                  <a:srgbClr val="000000"/>
                </a:solidFill>
                <a:latin typeface="arial" panose="020B0604020202020204" pitchFamily="34" charset="0"/>
              </a:rPr>
              <a:t>	</a:t>
            </a:r>
            <a:r>
              <a:rPr lang="en-US" dirty="0" smtClean="0">
                <a:solidFill>
                  <a:srgbClr val="000000"/>
                </a:solidFill>
                <a:latin typeface="arial" panose="020B0604020202020204" pitchFamily="34" charset="0"/>
              </a:rPr>
              <a:t>	40-47-20(52</a:t>
            </a:r>
            <a:r>
              <a:rPr lang="en-US" dirty="0">
                <a:solidFill>
                  <a:srgbClr val="000000"/>
                </a:solidFill>
                <a:latin typeface="arial" panose="020B0604020202020204" pitchFamily="34" charset="0"/>
              </a:rPr>
              <a:t>).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b)    </a:t>
            </a:r>
            <a:r>
              <a:rPr lang="en-US" dirty="0" smtClean="0">
                <a:solidFill>
                  <a:srgbClr val="000000"/>
                </a:solidFill>
                <a:latin typeface="arial" panose="020B0604020202020204" pitchFamily="34" charset="0"/>
              </a:rPr>
              <a:t>	'Unprofessional </a:t>
            </a:r>
            <a:r>
              <a:rPr lang="en-US" dirty="0">
                <a:solidFill>
                  <a:srgbClr val="000000"/>
                </a:solidFill>
                <a:latin typeface="arial" panose="020B0604020202020204" pitchFamily="34" charset="0"/>
              </a:rPr>
              <a:t>conduct' has the same meaning as provided in Section </a:t>
            </a:r>
            <a:r>
              <a:rPr lang="en-US" dirty="0" smtClean="0">
                <a:solidFill>
                  <a:srgbClr val="000000"/>
                </a:solidFill>
                <a:latin typeface="arial" panose="020B0604020202020204" pitchFamily="34" charset="0"/>
              </a:rPr>
              <a:t>		40-33-20(64</a:t>
            </a:r>
            <a:r>
              <a:rPr lang="en-US" dirty="0">
                <a:solidFill>
                  <a:srgbClr val="000000"/>
                </a:solidFill>
                <a:latin typeface="arial" panose="020B0604020202020204" pitchFamily="34" charset="0"/>
              </a:rPr>
              <a:t>).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2)    An APRN may perform medical acts via telemedicine pursuant to a practice agreement as defined in Section 40-33-20(45). </a:t>
            </a:r>
          </a:p>
          <a:p>
            <a:pPr marL="0" indent="0">
              <a:buNone/>
            </a:pPr>
            <a:r>
              <a:rPr lang="en-US" dirty="0">
                <a:solidFill>
                  <a:srgbClr val="000000"/>
                </a:solidFill>
                <a:latin typeface="arial" panose="020B0604020202020204" pitchFamily="34" charset="0"/>
              </a:rPr>
              <a:t> </a:t>
            </a: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3)    An APRN who establishes a nurse-patient relationship solely by means of telemedicine shall adhere to the same standard of care as a licensee employing more traditional in-person medical care. Failure to conform to the appropriate standard of care is considered unprofessional conduct and may be subject to enforcement by the board. </a:t>
            </a:r>
          </a:p>
          <a:p>
            <a:pPr marL="0" indent="0">
              <a:buNone/>
            </a:pPr>
            <a:r>
              <a:rPr lang="en-US" dirty="0">
                <a:solidFill>
                  <a:srgbClr val="000000"/>
                </a:solidFill>
                <a:latin typeface="arial" panose="020B0604020202020204" pitchFamily="34" charset="0"/>
              </a:rPr>
              <a:t> </a:t>
            </a: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4)    An APRN may not establish a nurse-patient relationship by means of telemedicine for the purpose of prescribing medication when an in-person physical examination is necessary for diagnosis. </a:t>
            </a:r>
          </a:p>
          <a:p>
            <a:endParaRPr lang="en-US" dirty="0"/>
          </a:p>
        </p:txBody>
      </p:sp>
    </p:spTree>
    <p:extLst>
      <p:ext uri="{BB962C8B-B14F-4D97-AF65-F5344CB8AC3E}">
        <p14:creationId xmlns:p14="http://schemas.microsoft.com/office/powerpoint/2010/main" val="2049659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40677"/>
            <a:ext cx="10972800" cy="815926"/>
          </a:xfrm>
        </p:spPr>
        <p:txBody>
          <a:bodyPr/>
          <a:lstStyle/>
          <a:p>
            <a:r>
              <a:rPr lang="en-US" dirty="0">
                <a:solidFill>
                  <a:prstClr val="black"/>
                </a:solidFill>
              </a:rPr>
              <a:t>Revisions to §</a:t>
            </a:r>
            <a:r>
              <a:rPr lang="en-US" dirty="0" smtClean="0">
                <a:solidFill>
                  <a:prstClr val="black"/>
                </a:solidFill>
              </a:rPr>
              <a:t>40-33-34(I) </a:t>
            </a:r>
            <a:r>
              <a:rPr lang="en-US" dirty="0">
                <a:solidFill>
                  <a:prstClr val="black"/>
                </a:solidFill>
              </a:rPr>
              <a:t>Re: Telemedicine</a:t>
            </a:r>
            <a:endParaRPr lang="en-US" dirty="0"/>
          </a:p>
        </p:txBody>
      </p:sp>
      <p:sp>
        <p:nvSpPr>
          <p:cNvPr id="3" name="Content Placeholder 2"/>
          <p:cNvSpPr>
            <a:spLocks noGrp="1"/>
          </p:cNvSpPr>
          <p:nvPr>
            <p:ph idx="1"/>
          </p:nvPr>
        </p:nvSpPr>
        <p:spPr>
          <a:xfrm>
            <a:off x="379828" y="1181687"/>
            <a:ext cx="11507372" cy="4944478"/>
          </a:xfrm>
        </p:spPr>
        <p:txBody>
          <a:bodyPr>
            <a:normAutofit fontScale="55000" lnSpcReduction="20000"/>
          </a:bodyPr>
          <a:lstStyle/>
          <a:p>
            <a:pPr marL="0" indent="0">
              <a:buNone/>
            </a:pPr>
            <a:r>
              <a:rPr lang="en-US" dirty="0">
                <a:solidFill>
                  <a:srgbClr val="000000"/>
                </a:solidFill>
                <a:latin typeface="arial" panose="020B0604020202020204" pitchFamily="34" charset="0"/>
              </a:rPr>
              <a:t>(5)    An APRN who establishes a nurse-patient relationship solely by means of telemedicine only may prescribe within a practice setting fully in compliance with this chapter and during an encounter in which threshold information necessary to make an accurate diagnosis is obtained in a medical history interview conducted by the prescribing licensee; provided, however, that Schedule II-V prescriptions are only permitted pursuant to a practice agreement as defined in Section 40-33-20(45) </a:t>
            </a:r>
            <a:r>
              <a:rPr lang="en-US" b="1" dirty="0">
                <a:solidFill>
                  <a:srgbClr val="000000"/>
                </a:solidFill>
                <a:latin typeface="arial" panose="020B0604020202020204" pitchFamily="34" charset="0"/>
              </a:rPr>
              <a:t>and nothing in this item may be construed to authorize the prescribing of medications via telemedicine that otherwise are restricted by the limitations in Section 40-47-37(C)(6) </a:t>
            </a:r>
            <a:r>
              <a:rPr lang="en-US" b="1" dirty="0" smtClean="0">
                <a:solidFill>
                  <a:srgbClr val="000000"/>
                </a:solidFill>
                <a:latin typeface="arial" panose="020B0604020202020204" pitchFamily="34" charset="0"/>
              </a:rPr>
              <a:t>unless approved by a joint committee of the Board of Medical Examiners </a:t>
            </a:r>
            <a:r>
              <a:rPr lang="en-US" b="1" dirty="0">
                <a:solidFill>
                  <a:srgbClr val="000000"/>
                </a:solidFill>
                <a:latin typeface="arial" panose="020B0604020202020204" pitchFamily="34" charset="0"/>
              </a:rPr>
              <a:t>and the Board of Nursing. </a:t>
            </a:r>
            <a:endParaRPr lang="en-US" b="1" dirty="0" smtClean="0">
              <a:solidFill>
                <a:srgbClr val="000000"/>
              </a:solidFill>
              <a:latin typeface="arial" panose="020B0604020202020204" pitchFamily="34" charset="0"/>
            </a:endParaRPr>
          </a:p>
          <a:p>
            <a:pPr marL="0" indent="0">
              <a:buNone/>
            </a:pPr>
            <a:endParaRPr lang="en-US" dirty="0">
              <a:solidFill>
                <a:srgbClr val="000000"/>
              </a:solidFill>
              <a:latin typeface="arial" panose="020B0604020202020204" pitchFamily="34" charset="0"/>
            </a:endParaRPr>
          </a:p>
          <a:p>
            <a:pPr marL="0" indent="0">
              <a:buNone/>
            </a:pPr>
            <a:r>
              <a:rPr lang="en-US" dirty="0" smtClean="0">
                <a:solidFill>
                  <a:srgbClr val="000000"/>
                </a:solidFill>
                <a:latin typeface="arial" panose="020B0604020202020204" pitchFamily="34" charset="0"/>
              </a:rPr>
              <a:t>(</a:t>
            </a:r>
            <a:r>
              <a:rPr lang="en-US" dirty="0">
                <a:solidFill>
                  <a:srgbClr val="000000"/>
                </a:solidFill>
                <a:latin typeface="arial" panose="020B0604020202020204" pitchFamily="34" charset="0"/>
              </a:rPr>
              <a:t>6)    An APRN who establishes a nurse-patient relationship solely by means of telemedicine shall generate and maintain medical records for each patient using those telemedicine services in compliance with any applicable state and federal laws, rules, and regulations, including the provisions of this chapter, the Health Insurance Portability and Accountability Act (HIPAA), and the Health Information Technology for Economic and Clinical Health Act (HITECH). These records must be accessible to other practitioners and to the patient in a timely fashion when lawfully requested by the patient or his lawfully designated representative. </a:t>
            </a:r>
          </a:p>
          <a:p>
            <a:pPr marL="0" indent="0">
              <a:buNone/>
            </a:pPr>
            <a:endParaRPr lang="en-US" dirty="0" smtClean="0">
              <a:solidFill>
                <a:srgbClr val="000000"/>
              </a:solidFill>
              <a:latin typeface="arial" panose="020B0604020202020204" pitchFamily="34" charset="0"/>
            </a:endParaRPr>
          </a:p>
          <a:p>
            <a:pPr marL="0" indent="0">
              <a:buNone/>
            </a:pPr>
            <a:r>
              <a:rPr lang="en-US" dirty="0" smtClean="0">
                <a:solidFill>
                  <a:srgbClr val="000000"/>
                </a:solidFill>
                <a:latin typeface="arial" panose="020B0604020202020204" pitchFamily="34" charset="0"/>
              </a:rPr>
              <a:t>(</a:t>
            </a:r>
            <a:r>
              <a:rPr lang="en-US" dirty="0">
                <a:solidFill>
                  <a:srgbClr val="000000"/>
                </a:solidFill>
                <a:latin typeface="arial" panose="020B0604020202020204" pitchFamily="34" charset="0"/>
              </a:rPr>
              <a:t>7)    The provisions of this subsection may not be construed to allow an APRN to perform services beyond the scope of what is authorized by Chapter 33, Title 40 and Chapter 47, Title 40." </a:t>
            </a:r>
          </a:p>
          <a:p>
            <a:pPr marL="0" indent="0">
              <a:buNone/>
            </a:pPr>
            <a:endParaRPr lang="en-US" dirty="0"/>
          </a:p>
        </p:txBody>
      </p:sp>
    </p:spTree>
    <p:extLst>
      <p:ext uri="{BB962C8B-B14F-4D97-AF65-F5344CB8AC3E}">
        <p14:creationId xmlns:p14="http://schemas.microsoft.com/office/powerpoint/2010/main" val="842962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Facts in the History of APRN Telemedicine</a:t>
            </a:r>
            <a:endParaRPr lang="en-US" dirty="0"/>
          </a:p>
        </p:txBody>
      </p:sp>
      <p:sp>
        <p:nvSpPr>
          <p:cNvPr id="3" name="Content Placeholder 2"/>
          <p:cNvSpPr>
            <a:spLocks noGrp="1"/>
          </p:cNvSpPr>
          <p:nvPr>
            <p:ph idx="1"/>
          </p:nvPr>
        </p:nvSpPr>
        <p:spPr>
          <a:xfrm>
            <a:off x="609600" y="1277257"/>
            <a:ext cx="10972800" cy="4848907"/>
          </a:xfrm>
        </p:spPr>
        <p:txBody>
          <a:bodyPr>
            <a:normAutofit/>
          </a:bodyPr>
          <a:lstStyle/>
          <a:p>
            <a:pPr marL="0" indent="0">
              <a:buNone/>
            </a:pPr>
            <a:r>
              <a:rPr lang="en-US" dirty="0" smtClean="0"/>
              <a:t>The South Carolina Telemedicine Act (June 3, 2016) established practice standards for physicians, including prescriptive limitations, but did not authorize telemedicine for other healthcare professionals.</a:t>
            </a:r>
          </a:p>
          <a:p>
            <a:pPr marL="0" indent="0">
              <a:buNone/>
            </a:pPr>
            <a:endParaRPr lang="en-US" dirty="0"/>
          </a:p>
          <a:p>
            <a:pPr marL="0" indent="0">
              <a:buNone/>
            </a:pPr>
            <a:r>
              <a:rPr lang="en-US" dirty="0" smtClean="0"/>
              <a:t>Nothing in the Nurse Practice Act or the Code of Regulations authorized the practice of telemedicine by APRNs. </a:t>
            </a: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spTree>
    <p:extLst>
      <p:ext uri="{BB962C8B-B14F-4D97-AF65-F5344CB8AC3E}">
        <p14:creationId xmlns:p14="http://schemas.microsoft.com/office/powerpoint/2010/main" val="2989245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858129"/>
          </a:xfrm>
        </p:spPr>
        <p:txBody>
          <a:bodyPr>
            <a:normAutofit fontScale="90000"/>
          </a:bodyPr>
          <a:lstStyle/>
          <a:p>
            <a:r>
              <a:rPr lang="en-US" dirty="0" smtClean="0"/>
              <a:t>Critical Facts in the History of APRN Telemedicine</a:t>
            </a:r>
            <a:endParaRPr lang="en-US" dirty="0"/>
          </a:p>
        </p:txBody>
      </p:sp>
      <p:sp>
        <p:nvSpPr>
          <p:cNvPr id="3" name="Content Placeholder 2"/>
          <p:cNvSpPr>
            <a:spLocks noGrp="1"/>
          </p:cNvSpPr>
          <p:nvPr>
            <p:ph idx="1"/>
          </p:nvPr>
        </p:nvSpPr>
        <p:spPr>
          <a:xfrm>
            <a:off x="609600" y="858129"/>
            <a:ext cx="10972800" cy="5268036"/>
          </a:xfrm>
        </p:spPr>
        <p:txBody>
          <a:bodyPr>
            <a:normAutofit/>
          </a:bodyPr>
          <a:lstStyle/>
          <a:p>
            <a:r>
              <a:rPr lang="en-US" dirty="0" smtClean="0"/>
              <a:t>The South Carolina Legislature drafted Proviso 117.135 (2017)</a:t>
            </a:r>
          </a:p>
          <a:p>
            <a:pPr marL="0" lvl="0" indent="0">
              <a:lnSpc>
                <a:spcPct val="107000"/>
              </a:lnSpc>
              <a:spcBef>
                <a:spcPts val="0"/>
              </a:spcBef>
              <a:spcAft>
                <a:spcPts val="800"/>
              </a:spcAft>
              <a:buNone/>
            </a:pPr>
            <a:r>
              <a:rPr lang="en-US" sz="2700" dirty="0">
                <a:solidFill>
                  <a:prstClr val="black"/>
                </a:solidFill>
                <a:latin typeface="Calibri" panose="020F0502020204030204" pitchFamily="34" charset="0"/>
                <a:ea typeface="Calibri" panose="020F0502020204030204" pitchFamily="34" charset="0"/>
                <a:cs typeface="Times New Roman" panose="02020603050405020304" pitchFamily="18" charset="0"/>
              </a:rPr>
              <a:t>(C) An Advanced Practice Registered Nurse (APRN), as defined in Section 40-33-20(5) of the 1976 Code, working in a telehealth program may provide services pursuant to a written protocol approved by the South Carolina Board of Medical Examiners as required by Sections 40-33-34 and 40-47-195 using electronic communications, information technology, or other means to a patient in another location with or without an intervening practitioner. APRNs practicing telehealth will be held to the same standard of care as in-person medical care. Except as provided herein, this shall not be construed to allow an APRN to perform services beyond the scope of what is authorized by Title 40, Chapter 33 and Title 40, Chapter 47.</a:t>
            </a:r>
          </a:p>
          <a:p>
            <a:endParaRPr lang="en-US" dirty="0" smtClean="0"/>
          </a:p>
        </p:txBody>
      </p:sp>
    </p:spTree>
    <p:extLst>
      <p:ext uri="{BB962C8B-B14F-4D97-AF65-F5344CB8AC3E}">
        <p14:creationId xmlns:p14="http://schemas.microsoft.com/office/powerpoint/2010/main" val="514962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Critical Facts in the History of APRN Telemedicine</a:t>
            </a:r>
            <a:endParaRPr lang="en-US" dirty="0"/>
          </a:p>
        </p:txBody>
      </p:sp>
      <p:sp>
        <p:nvSpPr>
          <p:cNvPr id="3" name="Content Placeholder 2"/>
          <p:cNvSpPr>
            <a:spLocks noGrp="1"/>
          </p:cNvSpPr>
          <p:nvPr>
            <p:ph idx="1"/>
          </p:nvPr>
        </p:nvSpPr>
        <p:spPr>
          <a:xfrm>
            <a:off x="609600" y="1417639"/>
            <a:ext cx="10972800" cy="4708526"/>
          </a:xfrm>
        </p:spPr>
        <p:txBody>
          <a:bodyPr/>
          <a:lstStyle/>
          <a:p>
            <a:r>
              <a:rPr lang="en-US" dirty="0" smtClean="0"/>
              <a:t>The Proviso became effective on July 1, 2017.</a:t>
            </a:r>
          </a:p>
          <a:p>
            <a:r>
              <a:rPr lang="en-US" dirty="0" smtClean="0"/>
              <a:t>The BME and BON began considering applications for approval immediately through its Joint Committee for APRN Exemption Requests.</a:t>
            </a:r>
          </a:p>
          <a:p>
            <a:r>
              <a:rPr lang="en-US" dirty="0" smtClean="0"/>
              <a:t>The Joint Committee meets monthly, unless there are no applications for exemption requests pending. </a:t>
            </a:r>
          </a:p>
          <a:p>
            <a:r>
              <a:rPr lang="en-US" dirty="0" smtClean="0"/>
              <a:t>This committee also considers exemption requests for ratio, radius and additional delegated medical acts. </a:t>
            </a:r>
          </a:p>
          <a:p>
            <a:pPr marL="0" indent="0">
              <a:buNone/>
            </a:pPr>
            <a:endParaRPr lang="en-US" dirty="0"/>
          </a:p>
        </p:txBody>
      </p:sp>
    </p:spTree>
    <p:extLst>
      <p:ext uri="{BB962C8B-B14F-4D97-AF65-F5344CB8AC3E}">
        <p14:creationId xmlns:p14="http://schemas.microsoft.com/office/powerpoint/2010/main" val="746790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Shape 101"/>
          <p:cNvSpPr>
            <a:spLocks noGrp="1"/>
          </p:cNvSpPr>
          <p:nvPr>
            <p:ph type="title"/>
          </p:nvPr>
        </p:nvSpPr>
        <p:spPr>
          <a:xfrm>
            <a:off x="2133602" y="419100"/>
            <a:ext cx="8229600" cy="889195"/>
          </a:xfrm>
          <a:prstGeom prst="rect">
            <a:avLst/>
          </a:prstGeom>
        </p:spPr>
        <p:txBody>
          <a:bodyPr>
            <a:normAutofit/>
          </a:bodyPr>
          <a:lstStyle>
            <a:lvl1pPr>
              <a:defRPr sz="3600">
                <a:solidFill>
                  <a:srgbClr val="17375E"/>
                </a:solidFill>
                <a:latin typeface="Baskerville Old Face"/>
                <a:ea typeface="Baskerville Old Face"/>
                <a:cs typeface="Baskerville Old Face"/>
                <a:sym typeface="Baskerville Old Face"/>
              </a:defRPr>
            </a:lvl1pPr>
          </a:lstStyle>
          <a:p>
            <a:pPr lvl="0">
              <a:defRPr sz="1800">
                <a:solidFill>
                  <a:srgbClr val="000000"/>
                </a:solidFill>
              </a:defRPr>
            </a:pPr>
            <a:r>
              <a:rPr sz="2800" dirty="0">
                <a:latin typeface="+mj-lt"/>
              </a:rPr>
              <a:t>Considerations for Providing Telemedicine</a:t>
            </a:r>
          </a:p>
        </p:txBody>
      </p:sp>
      <p:sp>
        <p:nvSpPr>
          <p:cNvPr id="102" name="Shape 102"/>
          <p:cNvSpPr>
            <a:spLocks noGrp="1"/>
          </p:cNvSpPr>
          <p:nvPr>
            <p:ph type="body" idx="1"/>
          </p:nvPr>
        </p:nvSpPr>
        <p:spPr>
          <a:xfrm>
            <a:off x="1434905" y="1308295"/>
            <a:ext cx="9383150" cy="3854549"/>
          </a:xfrm>
          <a:prstGeom prst="rect">
            <a:avLst/>
          </a:prstGeom>
        </p:spPr>
        <p:txBody>
          <a:bodyPr>
            <a:normAutofit lnSpcReduction="10000"/>
          </a:bodyPr>
          <a:lstStyle/>
          <a:p>
            <a:pPr lvl="1">
              <a:spcBef>
                <a:spcPts val="600"/>
              </a:spcBef>
              <a:buClr>
                <a:srgbClr val="17375E"/>
              </a:buClr>
              <a:defRPr sz="1800"/>
            </a:pPr>
            <a:r>
              <a:rPr sz="2400" dirty="0">
                <a:solidFill>
                  <a:srgbClr val="17375E"/>
                </a:solidFill>
                <a:ea typeface="Baskerville Old Face"/>
                <a:cs typeface="Baskerville Old Face"/>
                <a:sym typeface="Baskerville Old Face"/>
              </a:rPr>
              <a:t>Training of staff</a:t>
            </a:r>
            <a:endParaRPr sz="2400" dirty="0"/>
          </a:p>
          <a:p>
            <a:pPr lvl="1">
              <a:spcBef>
                <a:spcPts val="600"/>
              </a:spcBef>
              <a:buClr>
                <a:srgbClr val="17375E"/>
              </a:buClr>
              <a:defRPr sz="1800"/>
            </a:pPr>
            <a:r>
              <a:rPr sz="2400" dirty="0">
                <a:solidFill>
                  <a:srgbClr val="17375E"/>
                </a:solidFill>
                <a:ea typeface="Baskerville Old Face"/>
                <a:cs typeface="Baskerville Old Face"/>
                <a:sym typeface="Baskerville Old Face"/>
              </a:rPr>
              <a:t>Protocols</a:t>
            </a:r>
            <a:endParaRPr sz="2400" dirty="0"/>
          </a:p>
          <a:p>
            <a:pPr lvl="1">
              <a:spcBef>
                <a:spcPts val="600"/>
              </a:spcBef>
              <a:buClr>
                <a:srgbClr val="17375E"/>
              </a:buClr>
              <a:defRPr sz="1800"/>
            </a:pPr>
            <a:r>
              <a:rPr sz="2400" dirty="0">
                <a:solidFill>
                  <a:srgbClr val="17375E"/>
                </a:solidFill>
                <a:ea typeface="Baskerville Old Face"/>
                <a:cs typeface="Baskerville Old Face"/>
                <a:sym typeface="Baskerville Old Face"/>
              </a:rPr>
              <a:t>Evaluations and examinations</a:t>
            </a:r>
            <a:endParaRPr sz="2400" dirty="0"/>
          </a:p>
          <a:p>
            <a:pPr lvl="1">
              <a:spcBef>
                <a:spcPts val="600"/>
              </a:spcBef>
              <a:buClr>
                <a:srgbClr val="17375E"/>
              </a:buClr>
              <a:defRPr sz="1800"/>
            </a:pPr>
            <a:r>
              <a:rPr sz="2400" dirty="0" smtClean="0">
                <a:solidFill>
                  <a:srgbClr val="17375E"/>
                </a:solidFill>
                <a:ea typeface="Baskerville Old Face"/>
                <a:cs typeface="Baskerville Old Face"/>
                <a:sym typeface="Baskerville Old Face"/>
              </a:rPr>
              <a:t>P</a:t>
            </a:r>
            <a:r>
              <a:rPr lang="en-US" sz="2400" dirty="0" smtClean="0">
                <a:solidFill>
                  <a:srgbClr val="17375E"/>
                </a:solidFill>
                <a:ea typeface="Baskerville Old Face"/>
                <a:cs typeface="Baskerville Old Face"/>
                <a:sym typeface="Baskerville Old Face"/>
              </a:rPr>
              <a:t>ractitioner</a:t>
            </a:r>
            <a:r>
              <a:rPr sz="2400" dirty="0" smtClean="0">
                <a:solidFill>
                  <a:srgbClr val="17375E"/>
                </a:solidFill>
                <a:ea typeface="Baskerville Old Face"/>
                <a:cs typeface="Baskerville Old Face"/>
                <a:sym typeface="Baskerville Old Face"/>
              </a:rPr>
              <a:t>-patient </a:t>
            </a:r>
            <a:r>
              <a:rPr sz="2400" dirty="0">
                <a:solidFill>
                  <a:srgbClr val="17375E"/>
                </a:solidFill>
                <a:ea typeface="Baskerville Old Face"/>
                <a:cs typeface="Baskerville Old Face"/>
                <a:sym typeface="Baskerville Old Face"/>
              </a:rPr>
              <a:t>relationship</a:t>
            </a:r>
            <a:endParaRPr sz="2400" dirty="0"/>
          </a:p>
          <a:p>
            <a:pPr lvl="1">
              <a:spcBef>
                <a:spcPts val="600"/>
              </a:spcBef>
              <a:buClr>
                <a:srgbClr val="17375E"/>
              </a:buClr>
              <a:defRPr sz="1800"/>
            </a:pPr>
            <a:r>
              <a:rPr sz="2400" dirty="0">
                <a:solidFill>
                  <a:srgbClr val="17375E"/>
                </a:solidFill>
                <a:ea typeface="Baskerville Old Face"/>
                <a:cs typeface="Baskerville Old Face"/>
                <a:sym typeface="Baskerville Old Face"/>
              </a:rPr>
              <a:t>Prescribing considerations</a:t>
            </a:r>
            <a:endParaRPr sz="2400" dirty="0"/>
          </a:p>
          <a:p>
            <a:pPr lvl="1">
              <a:spcBef>
                <a:spcPts val="600"/>
              </a:spcBef>
              <a:buClr>
                <a:srgbClr val="17375E"/>
              </a:buClr>
              <a:defRPr sz="1800"/>
            </a:pPr>
            <a:r>
              <a:rPr sz="2400" dirty="0">
                <a:solidFill>
                  <a:srgbClr val="17375E"/>
                </a:solidFill>
                <a:ea typeface="Baskerville Old Face"/>
                <a:cs typeface="Baskerville Old Face"/>
                <a:sym typeface="Baskerville Old Face"/>
              </a:rPr>
              <a:t>Medical records</a:t>
            </a:r>
            <a:endParaRPr sz="2400" dirty="0"/>
          </a:p>
          <a:p>
            <a:pPr lvl="1">
              <a:spcBef>
                <a:spcPts val="600"/>
              </a:spcBef>
              <a:buClr>
                <a:srgbClr val="17375E"/>
              </a:buClr>
              <a:defRPr sz="1800"/>
            </a:pPr>
            <a:r>
              <a:rPr sz="2400" dirty="0">
                <a:solidFill>
                  <a:srgbClr val="17375E"/>
                </a:solidFill>
                <a:ea typeface="Baskerville Old Face"/>
                <a:cs typeface="Baskerville Old Face"/>
                <a:sym typeface="Baskerville Old Face"/>
              </a:rPr>
              <a:t>Reinforcement of the medical home</a:t>
            </a:r>
            <a:endParaRPr sz="2400" dirty="0"/>
          </a:p>
          <a:p>
            <a:pPr lvl="1">
              <a:spcBef>
                <a:spcPts val="600"/>
              </a:spcBef>
              <a:buClr>
                <a:srgbClr val="17375E"/>
              </a:buClr>
              <a:defRPr sz="1800"/>
            </a:pPr>
            <a:r>
              <a:rPr sz="2400" dirty="0" smtClean="0">
                <a:solidFill>
                  <a:srgbClr val="17375E"/>
                </a:solidFill>
                <a:ea typeface="Baskerville Old Face"/>
                <a:cs typeface="Baskerville Old Face"/>
                <a:sym typeface="Baskerville Old Face"/>
              </a:rPr>
              <a:t>Licensure</a:t>
            </a:r>
            <a:endParaRPr lang="en-US" sz="2400" dirty="0" smtClean="0">
              <a:solidFill>
                <a:srgbClr val="17375E"/>
              </a:solidFill>
              <a:ea typeface="Baskerville Old Face"/>
              <a:cs typeface="Baskerville Old Face"/>
              <a:sym typeface="Baskerville Old Face"/>
            </a:endParaRPr>
          </a:p>
          <a:p>
            <a:pPr lvl="1">
              <a:spcBef>
                <a:spcPts val="600"/>
              </a:spcBef>
              <a:buClr>
                <a:srgbClr val="17375E"/>
              </a:buClr>
              <a:defRPr sz="1800"/>
            </a:pPr>
            <a:r>
              <a:rPr lang="en-US" sz="2400" dirty="0" smtClean="0">
                <a:solidFill>
                  <a:srgbClr val="17375E"/>
                </a:solidFill>
                <a:ea typeface="Baskerville Old Face"/>
                <a:cs typeface="Baskerville Old Face"/>
                <a:sym typeface="Baskerville Old Face"/>
              </a:rPr>
              <a:t>Supervisory Relationship</a:t>
            </a:r>
            <a:endParaRPr sz="2400" dirty="0">
              <a:solidFill>
                <a:srgbClr val="17375E"/>
              </a:solidFill>
              <a:ea typeface="Baskerville Old Face"/>
              <a:cs typeface="Baskerville Old Face"/>
              <a:sym typeface="Baskerville Old Face"/>
            </a:endParaRPr>
          </a:p>
        </p:txBody>
      </p:sp>
      <p:pic>
        <p:nvPicPr>
          <p:cNvPr id="103" name="image7.png" descr="C:\Users\colemand\AppData\Local\Microsoft\Windows\Temporary Internet Files\Content.IE5\1FRR3XRI\checklist[1].png"/>
          <p:cNvPicPr/>
          <p:nvPr/>
        </p:nvPicPr>
        <p:blipFill>
          <a:blip r:embed="rId2">
            <a:extLst/>
          </a:blip>
          <a:stretch>
            <a:fillRect/>
          </a:stretch>
        </p:blipFill>
        <p:spPr>
          <a:xfrm>
            <a:off x="8229601" y="1676400"/>
            <a:ext cx="2133601" cy="3276600"/>
          </a:xfrm>
          <a:prstGeom prst="rect">
            <a:avLst/>
          </a:prstGeom>
          <a:ln w="12700">
            <a:miter lim="400000"/>
          </a:ln>
        </p:spPr>
      </p:pic>
    </p:spTree>
    <p:extLst>
      <p:ext uri="{BB962C8B-B14F-4D97-AF65-F5344CB8AC3E}">
        <p14:creationId xmlns:p14="http://schemas.microsoft.com/office/powerpoint/2010/main" val="41182588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 203, S. 345</a:t>
            </a:r>
            <a:endParaRPr lang="en-US" dirty="0"/>
          </a:p>
        </p:txBody>
      </p:sp>
      <p:sp>
        <p:nvSpPr>
          <p:cNvPr id="3" name="Content Placeholder 2"/>
          <p:cNvSpPr>
            <a:spLocks noGrp="1"/>
          </p:cNvSpPr>
          <p:nvPr>
            <p:ph idx="1"/>
          </p:nvPr>
        </p:nvSpPr>
        <p:spPr/>
        <p:txBody>
          <a:bodyPr/>
          <a:lstStyle/>
          <a:p>
            <a:r>
              <a:rPr lang="en-US" dirty="0" smtClean="0"/>
              <a:t>Signed into law on May 18, 2018</a:t>
            </a:r>
          </a:p>
          <a:p>
            <a:r>
              <a:rPr lang="en-US" dirty="0" smtClean="0"/>
              <a:t>Effective on July 1, 2018</a:t>
            </a:r>
          </a:p>
          <a:p>
            <a:r>
              <a:rPr lang="en-US" dirty="0" smtClean="0"/>
              <a:t>Impacts </a:t>
            </a:r>
            <a:r>
              <a:rPr lang="en-US" b="1" u="sng" dirty="0" smtClean="0"/>
              <a:t>EVERY</a:t>
            </a:r>
            <a:r>
              <a:rPr lang="en-US" dirty="0" smtClean="0"/>
              <a:t> APRN practicing in South Carolina, regardless of clinical setting or designation as certified nurse midwife (CNM), </a:t>
            </a:r>
            <a:r>
              <a:rPr lang="en-US" dirty="0" smtClean="0"/>
              <a:t>clinical </a:t>
            </a:r>
            <a:r>
              <a:rPr lang="en-US" dirty="0" smtClean="0"/>
              <a:t>nurse specialist (CNS), or nurse practitioner (NP</a:t>
            </a:r>
            <a:r>
              <a:rPr lang="en-US" dirty="0" smtClean="0"/>
              <a:t>), </a:t>
            </a:r>
            <a:r>
              <a:rPr lang="en-US" b="1" u="sng" dirty="0" smtClean="0"/>
              <a:t>EXCEPT</a:t>
            </a:r>
            <a:r>
              <a:rPr lang="en-US" b="1" dirty="0" smtClean="0"/>
              <a:t> </a:t>
            </a:r>
            <a:r>
              <a:rPr lang="en-US" dirty="0" smtClean="0"/>
              <a:t>certified registered nurse anesthetist (CRNA).</a:t>
            </a:r>
            <a:r>
              <a:rPr lang="en-US" dirty="0" smtClean="0"/>
              <a:t> CRNA practice will continue under </a:t>
            </a:r>
            <a:r>
              <a:rPr lang="en-US" smtClean="0"/>
              <a:t>the prior law. </a:t>
            </a:r>
            <a:endParaRPr lang="en-US" dirty="0"/>
          </a:p>
        </p:txBody>
      </p:sp>
    </p:spTree>
    <p:extLst>
      <p:ext uri="{BB962C8B-B14F-4D97-AF65-F5344CB8AC3E}">
        <p14:creationId xmlns:p14="http://schemas.microsoft.com/office/powerpoint/2010/main" val="1159398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40526"/>
          </a:xfrm>
        </p:spPr>
        <p:txBody>
          <a:bodyPr>
            <a:normAutofit/>
          </a:bodyPr>
          <a:lstStyle/>
          <a:p>
            <a:r>
              <a:rPr lang="en-US" sz="3200" b="1" dirty="0" smtClean="0"/>
              <a:t>Approved APRN Clinical Settings Pursuant to the 2017 Proviso</a:t>
            </a:r>
            <a:endParaRPr lang="en-US" sz="3200" b="1" dirty="0"/>
          </a:p>
        </p:txBody>
      </p:sp>
      <p:sp>
        <p:nvSpPr>
          <p:cNvPr id="3" name="Content Placeholder 2"/>
          <p:cNvSpPr>
            <a:spLocks noGrp="1"/>
          </p:cNvSpPr>
          <p:nvPr>
            <p:ph idx="1"/>
          </p:nvPr>
        </p:nvSpPr>
        <p:spPr>
          <a:xfrm>
            <a:off x="609600" y="796834"/>
            <a:ext cx="10972800" cy="5146768"/>
          </a:xfrm>
        </p:spPr>
        <p:txBody>
          <a:bodyPr>
            <a:normAutofit fontScale="92500" lnSpcReduction="10000"/>
          </a:bodyPr>
          <a:lstStyle/>
          <a:p>
            <a:pPr marL="0" indent="0">
              <a:buNone/>
            </a:pPr>
            <a:r>
              <a:rPr lang="en-US" dirty="0" smtClean="0"/>
              <a:t>All Children’s Pediatrics: School-based</a:t>
            </a:r>
          </a:p>
          <a:p>
            <a:pPr marL="0" indent="0">
              <a:buNone/>
            </a:pPr>
            <a:endParaRPr lang="en-US" dirty="0" smtClean="0"/>
          </a:p>
          <a:p>
            <a:pPr marL="0" indent="0">
              <a:buNone/>
            </a:pPr>
            <a:r>
              <a:rPr lang="en-US" dirty="0" smtClean="0"/>
              <a:t>GHS: School-based, Smart Exam </a:t>
            </a:r>
          </a:p>
          <a:p>
            <a:pPr marL="0" indent="0">
              <a:buNone/>
            </a:pPr>
            <a:endParaRPr lang="en-US" dirty="0" smtClean="0"/>
          </a:p>
          <a:p>
            <a:pPr marL="0" indent="0">
              <a:buNone/>
            </a:pPr>
            <a:r>
              <a:rPr lang="en-US" dirty="0" smtClean="0"/>
              <a:t>MUSC: Clinical Site to Clinical Site, E-Visits, Correctional Facilities, Neurology, School-based, Skilled </a:t>
            </a:r>
            <a:r>
              <a:rPr lang="en-US" dirty="0"/>
              <a:t>N</a:t>
            </a:r>
            <a:r>
              <a:rPr lang="en-US" dirty="0" smtClean="0"/>
              <a:t>ursing, Video Visits</a:t>
            </a:r>
          </a:p>
          <a:p>
            <a:pPr marL="0" indent="0">
              <a:buNone/>
            </a:pPr>
            <a:endParaRPr lang="en-US" dirty="0" smtClean="0"/>
          </a:p>
          <a:p>
            <a:pPr marL="0" indent="0">
              <a:buNone/>
            </a:pPr>
            <a:r>
              <a:rPr lang="en-US" dirty="0" smtClean="0"/>
              <a:t>Palmetto Health: School-based, Smart Exam</a:t>
            </a:r>
          </a:p>
          <a:p>
            <a:pPr marL="0" indent="0">
              <a:buNone/>
            </a:pPr>
            <a:endParaRPr lang="en-US" dirty="0" smtClean="0"/>
          </a:p>
          <a:p>
            <a:pPr marL="0" indent="0">
              <a:buNone/>
            </a:pPr>
            <a:r>
              <a:rPr lang="en-US" dirty="0" smtClean="0"/>
              <a:t>South Carolina Department of Mental Health</a:t>
            </a:r>
          </a:p>
          <a:p>
            <a:pPr marL="0" indent="0">
              <a:buNone/>
            </a:pPr>
            <a:endParaRPr lang="en-US" dirty="0"/>
          </a:p>
        </p:txBody>
      </p:sp>
    </p:spTree>
    <p:extLst>
      <p:ext uri="{BB962C8B-B14F-4D97-AF65-F5344CB8AC3E}">
        <p14:creationId xmlns:p14="http://schemas.microsoft.com/office/powerpoint/2010/main" val="36880497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Notable MAT Approval Pursuant to 2017 Proviso</a:t>
            </a:r>
            <a:endParaRPr lang="en-US" dirty="0"/>
          </a:p>
        </p:txBody>
      </p:sp>
      <p:sp>
        <p:nvSpPr>
          <p:cNvPr id="3" name="Content Placeholder 2"/>
          <p:cNvSpPr>
            <a:spLocks noGrp="1"/>
          </p:cNvSpPr>
          <p:nvPr>
            <p:ph idx="1"/>
          </p:nvPr>
        </p:nvSpPr>
        <p:spPr/>
        <p:txBody>
          <a:bodyPr/>
          <a:lstStyle/>
          <a:p>
            <a:r>
              <a:rPr lang="en-US" dirty="0" smtClean="0"/>
              <a:t>So far, we have 1 APRN approved to provide MAT via telehealth through MUSC’s work at participating 301 sites. </a:t>
            </a:r>
          </a:p>
          <a:p>
            <a:r>
              <a:rPr lang="en-US" dirty="0" smtClean="0"/>
              <a:t>Please note, APRNs who obtain a DATA waiver must have a supervising physician who is also authorized to prescribe MAT. </a:t>
            </a:r>
          </a:p>
          <a:p>
            <a:r>
              <a:rPr lang="en-US" dirty="0" smtClean="0"/>
              <a:t>Physicians  may not prescribe MAT via telemedicine without express permission from the BME if they establish the physician-patient relationship exclusively via telemedicine.</a:t>
            </a:r>
            <a:endParaRPr lang="en-US" dirty="0"/>
          </a:p>
        </p:txBody>
      </p:sp>
    </p:spTree>
    <p:extLst>
      <p:ext uri="{BB962C8B-B14F-4D97-AF65-F5344CB8AC3E}">
        <p14:creationId xmlns:p14="http://schemas.microsoft.com/office/powerpoint/2010/main" val="34897078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6011" y="0"/>
            <a:ext cx="10972800" cy="1143000"/>
          </a:xfrm>
        </p:spPr>
        <p:txBody>
          <a:bodyPr/>
          <a:lstStyle/>
          <a:p>
            <a:r>
              <a:rPr lang="en-US" dirty="0" smtClean="0"/>
              <a:t>Pointers for Practitioners</a:t>
            </a:r>
            <a:endParaRPr lang="en-US" dirty="0"/>
          </a:p>
        </p:txBody>
      </p:sp>
      <p:sp>
        <p:nvSpPr>
          <p:cNvPr id="3" name="Content Placeholder 2"/>
          <p:cNvSpPr>
            <a:spLocks noGrp="1"/>
          </p:cNvSpPr>
          <p:nvPr>
            <p:ph idx="1"/>
          </p:nvPr>
        </p:nvSpPr>
        <p:spPr>
          <a:xfrm>
            <a:off x="281353" y="1322363"/>
            <a:ext cx="11662117" cy="4803801"/>
          </a:xfrm>
        </p:spPr>
        <p:txBody>
          <a:bodyPr/>
          <a:lstStyle/>
          <a:p>
            <a:pPr marL="0" indent="0">
              <a:buNone/>
            </a:pPr>
            <a:r>
              <a:rPr lang="en-US" dirty="0"/>
              <a:t>C</a:t>
            </a:r>
            <a:r>
              <a:rPr lang="en-US" dirty="0" smtClean="0"/>
              <a:t>ontact the Board of Nursing to schedule an appearance before the Joint Committee. </a:t>
            </a:r>
          </a:p>
          <a:p>
            <a:pPr marL="0" indent="0">
              <a:buNone/>
            </a:pPr>
            <a:r>
              <a:rPr lang="en-US" dirty="0"/>
              <a:t>	</a:t>
            </a:r>
            <a:r>
              <a:rPr lang="en-US" dirty="0" smtClean="0">
                <a:hlinkClick r:id="rId2"/>
              </a:rPr>
              <a:t>Jennifer.Draper@llr.sc.gov</a:t>
            </a:r>
            <a:r>
              <a:rPr lang="en-US" dirty="0" smtClean="0"/>
              <a:t> </a:t>
            </a:r>
          </a:p>
          <a:p>
            <a:pPr marL="0" indent="0">
              <a:buNone/>
            </a:pPr>
            <a:r>
              <a:rPr lang="en-US" dirty="0"/>
              <a:t>	</a:t>
            </a:r>
            <a:r>
              <a:rPr lang="en-US" dirty="0" smtClean="0"/>
              <a:t>(803) 896-4533</a:t>
            </a:r>
          </a:p>
          <a:p>
            <a:pPr marL="0" indent="0">
              <a:buNone/>
            </a:pPr>
            <a:r>
              <a:rPr lang="en-US" dirty="0" smtClean="0"/>
              <a:t>You will be asked to submit an executed practice agreement at least two weeks prior to the scheduled meeting date.</a:t>
            </a:r>
          </a:p>
          <a:p>
            <a:pPr marL="0" indent="0">
              <a:buNone/>
            </a:pPr>
            <a:r>
              <a:rPr lang="en-US" dirty="0" smtClean="0"/>
              <a:t>Applicants will need to appear </a:t>
            </a:r>
            <a:r>
              <a:rPr lang="en-US" b="1" dirty="0" smtClean="0"/>
              <a:t>in person </a:t>
            </a:r>
            <a:r>
              <a:rPr lang="en-US" dirty="0" smtClean="0"/>
              <a:t>before the Joint Committee.</a:t>
            </a:r>
            <a:endParaRPr lang="en-US" dirty="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6251570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Revisions to Medical Practice Act</a:t>
            </a:r>
            <a:endParaRPr lang="en-US" dirty="0"/>
          </a:p>
        </p:txBody>
      </p:sp>
      <p:sp>
        <p:nvSpPr>
          <p:cNvPr id="3" name="Content Placeholder 2"/>
          <p:cNvSpPr>
            <a:spLocks noGrp="1"/>
          </p:cNvSpPr>
          <p:nvPr>
            <p:ph idx="1"/>
          </p:nvPr>
        </p:nvSpPr>
        <p:spPr/>
        <p:txBody>
          <a:bodyPr/>
          <a:lstStyle/>
          <a:p>
            <a:r>
              <a:rPr lang="en-US" dirty="0" smtClean="0"/>
              <a:t>Definitions were revised in § 40-47-20 to comport with the revisions made in § 40-33-20.</a:t>
            </a:r>
          </a:p>
          <a:p>
            <a:r>
              <a:rPr lang="en-US" dirty="0" smtClean="0"/>
              <a:t>The most significant changes were made in § 40-47-195, which sets forth the parameters for a licensed physician who supervises another practitioner in this State. </a:t>
            </a:r>
            <a:endParaRPr lang="en-US" dirty="0"/>
          </a:p>
        </p:txBody>
      </p:sp>
    </p:spTree>
    <p:extLst>
      <p:ext uri="{BB962C8B-B14F-4D97-AF65-F5344CB8AC3E}">
        <p14:creationId xmlns:p14="http://schemas.microsoft.com/office/powerpoint/2010/main" val="31365095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 40-47-195</a:t>
            </a:r>
            <a:endParaRPr lang="en-US" dirty="0"/>
          </a:p>
        </p:txBody>
      </p:sp>
      <p:sp>
        <p:nvSpPr>
          <p:cNvPr id="3" name="Content Placeholder 2"/>
          <p:cNvSpPr>
            <a:spLocks noGrp="1"/>
          </p:cNvSpPr>
          <p:nvPr>
            <p:ph idx="1"/>
          </p:nvPr>
        </p:nvSpPr>
        <p:spPr>
          <a:xfrm>
            <a:off x="609600" y="1252025"/>
            <a:ext cx="10972800" cy="4874139"/>
          </a:xfrm>
        </p:spPr>
        <p:txBody>
          <a:bodyPr>
            <a:normAutofit fontScale="70000" lnSpcReduction="20000"/>
          </a:bodyPr>
          <a:lstStyle/>
          <a:p>
            <a:pPr marL="0" indent="0">
              <a:buNone/>
            </a:pPr>
            <a:r>
              <a:rPr lang="en-US" dirty="0">
                <a:solidFill>
                  <a:srgbClr val="000000"/>
                </a:solidFill>
                <a:latin typeface="arial" panose="020B0604020202020204" pitchFamily="34" charset="0"/>
              </a:rPr>
              <a:t>(A)    A licensee who supervises another practitioner shall hold a permanent, active, unrestricted authorization to practice in this State and be currently engaged in the active practice of their respective profession or shall hold an active unrestricted academic license to practice medicine in this State. </a:t>
            </a:r>
            <a:endParaRPr lang="en-US" dirty="0" smtClean="0">
              <a:solidFill>
                <a:srgbClr val="000000"/>
              </a:solidFill>
              <a:latin typeface="arial" panose="020B0604020202020204" pitchFamily="34" charset="0"/>
            </a:endParaRPr>
          </a:p>
          <a:p>
            <a:pPr marL="0" indent="0">
              <a:buNone/>
            </a:pPr>
            <a:endParaRPr lang="en-US" dirty="0">
              <a:solidFill>
                <a:srgbClr val="000000"/>
              </a:solidFill>
              <a:latin typeface="arial" panose="020B0604020202020204" pitchFamily="34" charset="0"/>
            </a:endParaRPr>
          </a:p>
          <a:p>
            <a:pPr marL="0" indent="0">
              <a:buNone/>
            </a:pPr>
            <a:r>
              <a:rPr lang="en-US" dirty="0">
                <a:solidFill>
                  <a:srgbClr val="000000"/>
                </a:solidFill>
                <a:latin typeface="arial" panose="020B0604020202020204" pitchFamily="34" charset="0"/>
              </a:rPr>
              <a:t>(B)    Pursuant to this chapter, only licensed physicians may supervise another practitioner who performs delegated medical acts in accordance with the practitioner's applicable scope of professional practice authorized by state law. </a:t>
            </a:r>
            <a:r>
              <a:rPr lang="en-US" sz="3100" dirty="0" smtClean="0">
                <a:solidFill>
                  <a:srgbClr val="0070C0"/>
                </a:solidFill>
                <a:latin typeface="arial" panose="020B0604020202020204" pitchFamily="34" charset="0"/>
              </a:rPr>
              <a:t>It</a:t>
            </a:r>
            <a:r>
              <a:rPr lang="en-US" dirty="0" smtClean="0">
                <a:solidFill>
                  <a:srgbClr val="0070C0"/>
                </a:solidFill>
                <a:latin typeface="arial" panose="020B0604020202020204" pitchFamily="34" charset="0"/>
              </a:rPr>
              <a:t> </a:t>
            </a:r>
            <a:r>
              <a:rPr lang="en-US" dirty="0">
                <a:solidFill>
                  <a:srgbClr val="0070C0"/>
                </a:solidFill>
                <a:latin typeface="arial" panose="020B0604020202020204" pitchFamily="34" charset="0"/>
              </a:rPr>
              <a:t>is the supervising physician's responsibility to ensure that delegated medical acts to other practitioners are performed under approved written scope of practice guidelines or approved written protocol in accordance with the applicable scope of professional practice authorized by state law</a:t>
            </a:r>
            <a:r>
              <a:rPr lang="en-US" dirty="0" smtClean="0">
                <a:solidFill>
                  <a:srgbClr val="0070C0"/>
                </a:solidFill>
                <a:latin typeface="arial" panose="020B0604020202020204" pitchFamily="34" charset="0"/>
              </a:rPr>
              <a:t>. </a:t>
            </a:r>
            <a:r>
              <a:rPr lang="en-US" dirty="0" smtClean="0">
                <a:latin typeface="arial" panose="020B0604020202020204" pitchFamily="34" charset="0"/>
              </a:rPr>
              <a:t>A co</a:t>
            </a:r>
            <a:r>
              <a:rPr lang="en-US" dirty="0" smtClean="0">
                <a:solidFill>
                  <a:srgbClr val="000000"/>
                </a:solidFill>
                <a:latin typeface="arial" panose="020B0604020202020204" pitchFamily="34" charset="0"/>
              </a:rPr>
              <a:t>py </a:t>
            </a:r>
            <a:r>
              <a:rPr lang="en-US" dirty="0">
                <a:solidFill>
                  <a:srgbClr val="000000"/>
                </a:solidFill>
                <a:latin typeface="arial" panose="020B0604020202020204" pitchFamily="34" charset="0"/>
              </a:rPr>
              <a:t>of approved written scope of practice guidelines or approved written protocol, dated and signed by the supervising physician and the practitioner, must be provided to the board by the supervising physician within seventy-two hours of request by a representative of the department or board. </a:t>
            </a:r>
          </a:p>
          <a:p>
            <a:endParaRPr lang="en-US" dirty="0"/>
          </a:p>
        </p:txBody>
      </p:sp>
    </p:spTree>
    <p:extLst>
      <p:ext uri="{BB962C8B-B14F-4D97-AF65-F5344CB8AC3E}">
        <p14:creationId xmlns:p14="http://schemas.microsoft.com/office/powerpoint/2010/main" val="4869759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96033"/>
          </a:xfrm>
        </p:spPr>
        <p:txBody>
          <a:bodyPr>
            <a:normAutofit fontScale="90000"/>
          </a:bodyPr>
          <a:lstStyle/>
          <a:p>
            <a:r>
              <a:rPr lang="en-US" dirty="0"/>
              <a:t>Revisions to § 40-47-195</a:t>
            </a:r>
          </a:p>
        </p:txBody>
      </p:sp>
      <p:sp>
        <p:nvSpPr>
          <p:cNvPr id="3" name="Content Placeholder 2"/>
          <p:cNvSpPr>
            <a:spLocks noGrp="1"/>
          </p:cNvSpPr>
          <p:nvPr>
            <p:ph idx="1"/>
          </p:nvPr>
        </p:nvSpPr>
        <p:spPr>
          <a:xfrm>
            <a:off x="609600" y="970671"/>
            <a:ext cx="10972800" cy="5155493"/>
          </a:xfrm>
        </p:spPr>
        <p:txBody>
          <a:bodyPr>
            <a:normAutofit fontScale="70000" lnSpcReduction="20000"/>
          </a:bodyPr>
          <a:lstStyle/>
          <a:p>
            <a:pPr marL="0" indent="0">
              <a:buNone/>
            </a:pPr>
            <a:r>
              <a:rPr lang="en-US" dirty="0">
                <a:solidFill>
                  <a:srgbClr val="000000"/>
                </a:solidFill>
                <a:latin typeface="arial" panose="020B0604020202020204" pitchFamily="34" charset="0"/>
              </a:rPr>
              <a:t>(C)    In evaluating a written guideline or protocol, the board and supervising physician or medical staff shall consider the: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1)    training and experience of the supervising physician;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2)    nature and complexity of the delegated medical acts being performed;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3)    geographic proximity of the supervising physician to the supervised </a:t>
            </a:r>
            <a:r>
              <a:rPr lang="en-US" dirty="0" smtClean="0">
                <a:solidFill>
                  <a:srgbClr val="000000"/>
                </a:solidFill>
                <a:latin typeface="arial" panose="020B0604020202020204" pitchFamily="34" charset="0"/>
              </a:rPr>
              <a:t>	practitioner</a:t>
            </a:r>
            <a:r>
              <a:rPr lang="en-US" dirty="0">
                <a:solidFill>
                  <a:srgbClr val="000000"/>
                </a:solidFill>
                <a:latin typeface="arial" panose="020B0604020202020204" pitchFamily="34" charset="0"/>
              </a:rPr>
              <a:t>; when the supervising physician is not located at the same site as </a:t>
            </a:r>
            <a:r>
              <a:rPr lang="en-US" dirty="0" smtClean="0">
                <a:solidFill>
                  <a:srgbClr val="000000"/>
                </a:solidFill>
                <a:latin typeface="arial" panose="020B0604020202020204" pitchFamily="34" charset="0"/>
              </a:rPr>
              <a:t>	the </a:t>
            </a:r>
            <a:r>
              <a:rPr lang="en-US" dirty="0">
                <a:solidFill>
                  <a:srgbClr val="000000"/>
                </a:solidFill>
                <a:latin typeface="arial" panose="020B0604020202020204" pitchFamily="34" charset="0"/>
              </a:rPr>
              <a:t>supervised practitioner, special consideration must be given to the manner </a:t>
            </a:r>
            <a:r>
              <a:rPr lang="en-US" dirty="0" smtClean="0">
                <a:solidFill>
                  <a:srgbClr val="000000"/>
                </a:solidFill>
                <a:latin typeface="arial" panose="020B0604020202020204" pitchFamily="34" charset="0"/>
              </a:rPr>
              <a:t>	in </a:t>
            </a:r>
            <a:r>
              <a:rPr lang="en-US" dirty="0">
                <a:solidFill>
                  <a:srgbClr val="000000"/>
                </a:solidFill>
                <a:latin typeface="arial" panose="020B0604020202020204" pitchFamily="34" charset="0"/>
              </a:rPr>
              <a:t>which the physician intends to monitor the practitioner, and prior board </a:t>
            </a:r>
            <a:r>
              <a:rPr lang="en-US" dirty="0" smtClean="0">
                <a:solidFill>
                  <a:srgbClr val="000000"/>
                </a:solidFill>
                <a:latin typeface="arial" panose="020B0604020202020204" pitchFamily="34" charset="0"/>
              </a:rPr>
              <a:t>	approval </a:t>
            </a:r>
            <a:r>
              <a:rPr lang="en-US" dirty="0">
                <a:solidFill>
                  <a:srgbClr val="000000"/>
                </a:solidFill>
                <a:latin typeface="arial" panose="020B0604020202020204" pitchFamily="34" charset="0"/>
              </a:rPr>
              <a:t>must be received for this practice; and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4)    number of other practitioners the physician or medical staff supervises. </a:t>
            </a:r>
            <a:r>
              <a:rPr lang="en-US" dirty="0" smtClean="0">
                <a:solidFill>
                  <a:srgbClr val="000000"/>
                </a:solidFill>
                <a:latin typeface="arial" panose="020B0604020202020204" pitchFamily="34" charset="0"/>
              </a:rPr>
              <a:t>	Reference </a:t>
            </a:r>
            <a:r>
              <a:rPr lang="en-US" dirty="0">
                <a:solidFill>
                  <a:srgbClr val="000000"/>
                </a:solidFill>
                <a:latin typeface="arial" panose="020B0604020202020204" pitchFamily="34" charset="0"/>
              </a:rPr>
              <a:t>must be given to the number of supervised practitioners, as </a:t>
            </a:r>
            <a:r>
              <a:rPr lang="en-US" dirty="0" smtClean="0">
                <a:solidFill>
                  <a:srgbClr val="000000"/>
                </a:solidFill>
                <a:latin typeface="arial" panose="020B0604020202020204" pitchFamily="34" charset="0"/>
              </a:rPr>
              <a:t>	prescribed </a:t>
            </a:r>
            <a:r>
              <a:rPr lang="en-US" dirty="0">
                <a:solidFill>
                  <a:srgbClr val="000000"/>
                </a:solidFill>
                <a:latin typeface="arial" panose="020B0604020202020204" pitchFamily="34" charset="0"/>
              </a:rPr>
              <a:t>by law. When the supervising physician assumes responsibility for </a:t>
            </a:r>
            <a:r>
              <a:rPr lang="en-US" dirty="0" smtClean="0">
                <a:solidFill>
                  <a:srgbClr val="000000"/>
                </a:solidFill>
                <a:latin typeface="arial" panose="020B0604020202020204" pitchFamily="34" charset="0"/>
              </a:rPr>
              <a:t>	more </a:t>
            </a:r>
            <a:r>
              <a:rPr lang="en-US" dirty="0">
                <a:solidFill>
                  <a:srgbClr val="000000"/>
                </a:solidFill>
                <a:latin typeface="arial" panose="020B0604020202020204" pitchFamily="34" charset="0"/>
              </a:rPr>
              <a:t>than the number of practitioners prescribed by law, special consideration </a:t>
            </a:r>
            <a:r>
              <a:rPr lang="en-US" dirty="0" smtClean="0">
                <a:solidFill>
                  <a:srgbClr val="000000"/>
                </a:solidFill>
                <a:latin typeface="arial" panose="020B0604020202020204" pitchFamily="34" charset="0"/>
              </a:rPr>
              <a:t>	must </a:t>
            </a:r>
            <a:r>
              <a:rPr lang="en-US" dirty="0">
                <a:solidFill>
                  <a:srgbClr val="000000"/>
                </a:solidFill>
                <a:latin typeface="arial" panose="020B0604020202020204" pitchFamily="34" charset="0"/>
              </a:rPr>
              <a:t>be given to the manner in which the physician intends to monitor, and </a:t>
            </a:r>
            <a:r>
              <a:rPr lang="en-US" dirty="0" smtClean="0">
                <a:solidFill>
                  <a:srgbClr val="000000"/>
                </a:solidFill>
                <a:latin typeface="arial" panose="020B0604020202020204" pitchFamily="34" charset="0"/>
              </a:rPr>
              <a:t>	prior </a:t>
            </a:r>
            <a:r>
              <a:rPr lang="en-US" dirty="0">
                <a:solidFill>
                  <a:srgbClr val="000000"/>
                </a:solidFill>
                <a:latin typeface="arial" panose="020B0604020202020204" pitchFamily="34" charset="0"/>
              </a:rPr>
              <a:t>board approval must be received for this practice. </a:t>
            </a:r>
          </a:p>
          <a:p>
            <a:pPr marL="0" indent="0">
              <a:buNone/>
            </a:pPr>
            <a:endParaRPr lang="en-US" dirty="0"/>
          </a:p>
        </p:txBody>
      </p:sp>
    </p:spTree>
    <p:extLst>
      <p:ext uri="{BB962C8B-B14F-4D97-AF65-F5344CB8AC3E}">
        <p14:creationId xmlns:p14="http://schemas.microsoft.com/office/powerpoint/2010/main" val="428933542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513153"/>
          </a:xfrm>
        </p:spPr>
        <p:txBody>
          <a:bodyPr>
            <a:normAutofit fontScale="90000"/>
          </a:bodyPr>
          <a:lstStyle/>
          <a:p>
            <a:r>
              <a:rPr lang="en-US" sz="4000" dirty="0">
                <a:solidFill>
                  <a:prstClr val="black"/>
                </a:solidFill>
              </a:rPr>
              <a:t>Revisions to § 40-47-195</a:t>
            </a:r>
            <a:endParaRPr lang="en-US" dirty="0"/>
          </a:p>
        </p:txBody>
      </p:sp>
      <p:sp>
        <p:nvSpPr>
          <p:cNvPr id="3" name="Content Placeholder 2"/>
          <p:cNvSpPr>
            <a:spLocks noGrp="1"/>
          </p:cNvSpPr>
          <p:nvPr>
            <p:ph idx="1"/>
          </p:nvPr>
        </p:nvSpPr>
        <p:spPr>
          <a:xfrm>
            <a:off x="609600" y="787791"/>
            <a:ext cx="10972800" cy="5338374"/>
          </a:xfrm>
        </p:spPr>
        <p:txBody>
          <a:bodyPr>
            <a:normAutofit fontScale="70000" lnSpcReduction="20000"/>
          </a:bodyPr>
          <a:lstStyle/>
          <a:p>
            <a:pPr marL="0" indent="0">
              <a:buNone/>
            </a:pPr>
            <a:r>
              <a:rPr lang="en-US" dirty="0">
                <a:solidFill>
                  <a:srgbClr val="000000"/>
                </a:solidFill>
                <a:latin typeface="arial" panose="020B0604020202020204" pitchFamily="34" charset="0"/>
              </a:rPr>
              <a:t>(D)(1)    A physician or medical staff who is engaged in practice with an NP, CNM, or CNS must: </a:t>
            </a:r>
          </a:p>
          <a:p>
            <a:pPr marL="0" indent="0">
              <a:buNone/>
            </a:pPr>
            <a:r>
              <a:rPr lang="en-US" dirty="0">
                <a:solidFill>
                  <a:srgbClr val="000000"/>
                </a:solidFill>
                <a:latin typeface="arial" panose="020B0604020202020204" pitchFamily="34" charset="0"/>
              </a:rPr>
              <a:t>(a)(i)    hold permanent, active, and unrestricted authorization to practice medicine in this State and be actively practicing medicine within the geographic boundaries of this State; or </a:t>
            </a:r>
          </a:p>
          <a:p>
            <a:pPr marL="0" indent="0">
              <a:buNone/>
            </a:pPr>
            <a:r>
              <a:rPr lang="en-US" dirty="0">
                <a:solidFill>
                  <a:srgbClr val="000000"/>
                </a:solidFill>
                <a:latin typeface="arial" panose="020B0604020202020204" pitchFamily="34" charset="0"/>
              </a:rPr>
              <a:t>(ii)    hold an active, unrestricted academic license to practice medicine in this State and be actively practicing medicine within the geographic boundaries of this State; </a:t>
            </a:r>
            <a:r>
              <a:rPr lang="en-US" dirty="0" smtClean="0">
                <a:solidFill>
                  <a:srgbClr val="000000"/>
                </a:solidFill>
                <a:latin typeface="arial" panose="020B0604020202020204" pitchFamily="34" charset="0"/>
              </a:rPr>
              <a:t>(</a:t>
            </a:r>
            <a:r>
              <a:rPr lang="en-US" dirty="0">
                <a:solidFill>
                  <a:srgbClr val="000000"/>
                </a:solidFill>
                <a:latin typeface="arial" panose="020B0604020202020204" pitchFamily="34" charset="0"/>
              </a:rPr>
              <a:t>b)    have in place prior to beginning practice and during its continuation a practice agreement as defined in Section 40-47-20(35), a copy of which the physician must make available to the board within seventy-two hours of a request; </a:t>
            </a:r>
          </a:p>
          <a:p>
            <a:pPr marL="0" indent="0">
              <a:buNone/>
            </a:pPr>
            <a:r>
              <a:rPr lang="en-US" dirty="0">
                <a:solidFill>
                  <a:srgbClr val="000000"/>
                </a:solidFill>
                <a:latin typeface="arial" panose="020B0604020202020204" pitchFamily="34" charset="0"/>
              </a:rPr>
              <a:t>(c)    </a:t>
            </a:r>
            <a:r>
              <a:rPr lang="en-US" b="1" dirty="0">
                <a:solidFill>
                  <a:srgbClr val="000000"/>
                </a:solidFill>
                <a:latin typeface="arial" panose="020B0604020202020204" pitchFamily="34" charset="0"/>
              </a:rPr>
              <a:t>not enter into practice agreements with more than the equivalent of six full-time</a:t>
            </a:r>
            <a:r>
              <a:rPr lang="en-US" dirty="0">
                <a:solidFill>
                  <a:srgbClr val="000000"/>
                </a:solidFill>
                <a:latin typeface="arial" panose="020B0604020202020204" pitchFamily="34" charset="0"/>
              </a:rPr>
              <a:t> NPs, CNMs, or CNSs and must not practice in a situation in which the number of NPs, CNMs, or CNSs providing clinical services with whom the physician is working, combined with the number of physician assistants providing clinical services whom the physician is supervising, </a:t>
            </a:r>
            <a:r>
              <a:rPr lang="en-US" b="1" dirty="0">
                <a:solidFill>
                  <a:srgbClr val="000000"/>
                </a:solidFill>
                <a:latin typeface="arial" panose="020B0604020202020204" pitchFamily="34" charset="0"/>
              </a:rPr>
              <a:t>is greater than six individuals at any one time</a:t>
            </a:r>
            <a:r>
              <a:rPr lang="en-US" dirty="0">
                <a:solidFill>
                  <a:srgbClr val="000000"/>
                </a:solidFill>
                <a:latin typeface="arial" panose="020B0604020202020204" pitchFamily="34" charset="0"/>
              </a:rPr>
              <a:t>, provided, however, that the board may approve an exception to these requirements upon application by the physician, if the board determines that an exception is warranted and that quality of care and patient safety will be maintained; </a:t>
            </a:r>
          </a:p>
          <a:p>
            <a:pPr marL="0" indent="0">
              <a:buNone/>
            </a:pPr>
            <a:endParaRPr lang="en-US" dirty="0"/>
          </a:p>
        </p:txBody>
      </p:sp>
    </p:spTree>
    <p:extLst>
      <p:ext uri="{BB962C8B-B14F-4D97-AF65-F5344CB8AC3E}">
        <p14:creationId xmlns:p14="http://schemas.microsoft.com/office/powerpoint/2010/main" val="218074485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solidFill>
                  <a:prstClr val="black"/>
                </a:solidFill>
              </a:rPr>
              <a:t>Revisions to § 40-47-195</a:t>
            </a:r>
            <a:endParaRPr lang="en-US" dirty="0"/>
          </a:p>
        </p:txBody>
      </p:sp>
      <p:sp>
        <p:nvSpPr>
          <p:cNvPr id="3" name="Content Placeholder 2"/>
          <p:cNvSpPr>
            <a:spLocks noGrp="1"/>
          </p:cNvSpPr>
          <p:nvPr>
            <p:ph idx="1"/>
          </p:nvPr>
        </p:nvSpPr>
        <p:spPr>
          <a:xfrm>
            <a:off x="609600" y="1153551"/>
            <a:ext cx="10972800" cy="4972613"/>
          </a:xfrm>
        </p:spPr>
        <p:txBody>
          <a:bodyPr>
            <a:normAutofit fontScale="85000" lnSpcReduction="20000"/>
          </a:bodyPr>
          <a:lstStyle/>
          <a:p>
            <a:pPr marL="0" lvl="0" indent="0">
              <a:buNone/>
            </a:pPr>
            <a:r>
              <a:rPr lang="en-US" sz="2600" dirty="0">
                <a:solidFill>
                  <a:srgbClr val="000000"/>
                </a:solidFill>
                <a:latin typeface="arial" panose="020B0604020202020204" pitchFamily="34" charset="0"/>
              </a:rPr>
              <a:t>(D)(1)    A physician or medical staff who is engaged in practice with an NP, CNM, or CNS must: </a:t>
            </a:r>
            <a:endParaRPr lang="en-US" dirty="0" smtClean="0"/>
          </a:p>
          <a:p>
            <a:pPr marL="0" indent="0">
              <a:buNone/>
            </a:pPr>
            <a:r>
              <a:rPr lang="en-US" dirty="0" smtClean="0"/>
              <a:t>(</a:t>
            </a:r>
            <a:r>
              <a:rPr lang="en-US" dirty="0"/>
              <a:t>d)    not enter into a practice agreement with an NP, CNM, or CNS performing a medical act, task, or function that is outside the usual practice of that physician or outside of the physician's training or experience, provided, however, that the board may approve an exception to this requirement upon application by the physician, if the board determines that an exception is warranted and that quality of care and patient safety will be maintained; and </a:t>
            </a:r>
          </a:p>
          <a:p>
            <a:pPr marL="0" indent="0">
              <a:buNone/>
            </a:pPr>
            <a:r>
              <a:rPr lang="en-US" dirty="0"/>
              <a:t>(e)    maintain responsibility in the practice agreement for the health care delivery team pursuant to rules and regulations of the Board of Medical Examiners. </a:t>
            </a:r>
          </a:p>
          <a:p>
            <a:pPr marL="0" indent="0">
              <a:buNone/>
            </a:pPr>
            <a:r>
              <a:rPr lang="en-US" dirty="0"/>
              <a:t>(2)    The board is authorized to conduct random audits of practice agreements</a:t>
            </a:r>
            <a:r>
              <a:rPr lang="en-US" dirty="0" smtClean="0"/>
              <a:t>. </a:t>
            </a:r>
            <a:endParaRPr lang="en-US" dirty="0"/>
          </a:p>
          <a:p>
            <a:endParaRPr lang="en-US" dirty="0"/>
          </a:p>
        </p:txBody>
      </p:sp>
    </p:spTree>
    <p:extLst>
      <p:ext uri="{BB962C8B-B14F-4D97-AF65-F5344CB8AC3E}">
        <p14:creationId xmlns:p14="http://schemas.microsoft.com/office/powerpoint/2010/main" val="2177758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Telemedicine for Physician Assistants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Section 40-47-935.    (A)    Physician assistants may perform: </a:t>
            </a:r>
          </a:p>
          <a:p>
            <a:pPr marL="0" indent="0">
              <a:buNone/>
            </a:pPr>
            <a:r>
              <a:rPr lang="en-US" dirty="0"/>
              <a:t>(1)    medical acts, tasks, or functions with written scope of practice guidelines under physician supervision; </a:t>
            </a:r>
          </a:p>
          <a:p>
            <a:pPr marL="0" indent="0">
              <a:buNone/>
            </a:pPr>
            <a:r>
              <a:rPr lang="en-US" dirty="0"/>
              <a:t>(2)    those duties and responsibilities, including the prescribing and dispensing of drugs and medical devices, that are lawfully delegated by their supervising physicians; provided, however, only physician assistants holding a permanent license may prescribe drug therapy as provided in this article; and </a:t>
            </a:r>
          </a:p>
          <a:p>
            <a:pPr marL="0" indent="0">
              <a:buNone/>
            </a:pPr>
            <a:r>
              <a:rPr lang="en-US" dirty="0"/>
              <a:t>(3)    telemedicine in accordance with the requirements of Section 40-47-37 including, but not limited to, Section 40-47-37(C)(6) requiring board authorization prior to prescribing Schedule II and Schedule III prescriptions, Section 40-47-113, approved written scope of practice guidelines, and pursuant to all physician supervisory requirements imposed by this chapter. </a:t>
            </a:r>
          </a:p>
          <a:p>
            <a:pPr marL="0" indent="0">
              <a:buNone/>
            </a:pPr>
            <a:r>
              <a:rPr lang="en-US" dirty="0"/>
              <a:t>(B)    A physician assistant is an agent of his or her supervising physician in the performance of all practice related activities including, but not limited to, the ordering of diagnostic, therapeutic, and other medical services." </a:t>
            </a:r>
          </a:p>
          <a:p>
            <a:endParaRPr lang="en-US" dirty="0"/>
          </a:p>
        </p:txBody>
      </p:sp>
    </p:spTree>
    <p:extLst>
      <p:ext uri="{BB962C8B-B14F-4D97-AF65-F5344CB8AC3E}">
        <p14:creationId xmlns:p14="http://schemas.microsoft.com/office/powerpoint/2010/main" val="4493716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Telemedicine for Physician Assistants</a:t>
            </a:r>
          </a:p>
        </p:txBody>
      </p:sp>
      <p:sp>
        <p:nvSpPr>
          <p:cNvPr id="3" name="Content Placeholder 2"/>
          <p:cNvSpPr>
            <a:spLocks noGrp="1"/>
          </p:cNvSpPr>
          <p:nvPr>
            <p:ph idx="1"/>
          </p:nvPr>
        </p:nvSpPr>
        <p:spPr>
          <a:xfrm>
            <a:off x="609600" y="1417639"/>
            <a:ext cx="10972800" cy="4708526"/>
          </a:xfrm>
        </p:spPr>
        <p:txBody>
          <a:bodyPr>
            <a:normAutofit lnSpcReduction="10000"/>
          </a:bodyPr>
          <a:lstStyle/>
          <a:p>
            <a:pPr marL="0" indent="0">
              <a:buNone/>
            </a:pPr>
            <a:r>
              <a:rPr lang="en-US" dirty="0"/>
              <a:t>Section 40-47-955(B) of the 1976 Code is amended to read: </a:t>
            </a:r>
          </a:p>
          <a:p>
            <a:pPr marL="0" indent="0">
              <a:buNone/>
            </a:pPr>
            <a:r>
              <a:rPr lang="en-US" dirty="0" smtClean="0"/>
              <a:t>(</a:t>
            </a:r>
            <a:r>
              <a:rPr lang="en-US" dirty="0"/>
              <a:t>B)    Pursuant to scope of practice guidelines, a physician assistant may: </a:t>
            </a:r>
          </a:p>
          <a:p>
            <a:pPr marL="0" indent="0">
              <a:buNone/>
            </a:pPr>
            <a:r>
              <a:rPr lang="en-US" dirty="0"/>
              <a:t>(1)    practice in a public place, a private place, or a facility where the supervising physician regularly sees patients; and </a:t>
            </a:r>
          </a:p>
          <a:p>
            <a:pPr marL="0" indent="0">
              <a:buNone/>
            </a:pPr>
            <a:r>
              <a:rPr lang="en-US" dirty="0"/>
              <a:t>(2)    may make house calls, perform hospital duties, perform telemedicine, and perform any functions performed by the supervising physician if the physician assistant is also qualified to perform those functions</a:t>
            </a:r>
            <a:r>
              <a:rPr lang="en-US" dirty="0" smtClean="0"/>
              <a:t>.</a:t>
            </a:r>
            <a:endParaRPr lang="en-US" dirty="0"/>
          </a:p>
          <a:p>
            <a:endParaRPr lang="en-US" dirty="0"/>
          </a:p>
        </p:txBody>
      </p:sp>
    </p:spTree>
    <p:extLst>
      <p:ext uri="{BB962C8B-B14F-4D97-AF65-F5344CB8AC3E}">
        <p14:creationId xmlns:p14="http://schemas.microsoft.com/office/powerpoint/2010/main" val="1521701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p:sp>
        <p:nvSpPr>
          <p:cNvPr id="3" name="Content Placeholder 2"/>
          <p:cNvSpPr>
            <a:spLocks noGrp="1"/>
          </p:cNvSpPr>
          <p:nvPr>
            <p:ph idx="1"/>
          </p:nvPr>
        </p:nvSpPr>
        <p:spPr/>
        <p:txBody>
          <a:bodyPr>
            <a:normAutofit/>
          </a:bodyPr>
          <a:lstStyle/>
          <a:p>
            <a:r>
              <a:rPr lang="en-US" sz="2800" dirty="0" smtClean="0"/>
              <a:t>SC Code Ann. § 40-33-20 is significantly revised</a:t>
            </a:r>
          </a:p>
          <a:p>
            <a:r>
              <a:rPr lang="en-US" sz="2800" dirty="0"/>
              <a:t>(36)    'Medical staff' means licensed physicians who are approved and credentialed to provide health care to patients in a hospital system or a facility that provides health care. </a:t>
            </a:r>
            <a:endParaRPr lang="en-US" sz="2800" dirty="0" smtClean="0"/>
          </a:p>
          <a:p>
            <a:r>
              <a:rPr lang="en-US" sz="2800" dirty="0">
                <a:solidFill>
                  <a:srgbClr val="000000"/>
                </a:solidFill>
              </a:rPr>
              <a:t>(44)    'Physician' means a physician licensed by the South Carolina Board of Medical Examiners who possesses an active, unrestricted, permanent license to practice medicine in this State and </a:t>
            </a:r>
            <a:r>
              <a:rPr lang="en-US" sz="2800" dirty="0">
                <a:solidFill>
                  <a:srgbClr val="FF0000"/>
                </a:solidFill>
              </a:rPr>
              <a:t>who actively is practicing within the geographic boundaries of this State</a:t>
            </a:r>
            <a:r>
              <a:rPr lang="en-US" sz="2800" dirty="0">
                <a:solidFill>
                  <a:srgbClr val="000000"/>
                </a:solidFill>
              </a:rPr>
              <a:t>. </a:t>
            </a:r>
          </a:p>
          <a:p>
            <a:endParaRPr lang="en-US" dirty="0"/>
          </a:p>
        </p:txBody>
      </p:sp>
    </p:spTree>
    <p:extLst>
      <p:ext uri="{BB962C8B-B14F-4D97-AF65-F5344CB8AC3E}">
        <p14:creationId xmlns:p14="http://schemas.microsoft.com/office/powerpoint/2010/main" val="37446331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GUIDANCE DOCUMENT ON LLR WEBSITE</a:t>
            </a:r>
            <a:endParaRPr lang="en-US" dirty="0"/>
          </a:p>
        </p:txBody>
      </p:sp>
      <p:sp>
        <p:nvSpPr>
          <p:cNvPr id="3" name="Content Placeholder 2"/>
          <p:cNvSpPr>
            <a:spLocks noGrp="1"/>
          </p:cNvSpPr>
          <p:nvPr>
            <p:ph idx="1"/>
          </p:nvPr>
        </p:nvSpPr>
        <p:spPr>
          <a:xfrm>
            <a:off x="609600" y="1306287"/>
            <a:ext cx="10972800" cy="4819878"/>
          </a:xfrm>
        </p:spPr>
        <p:txBody>
          <a:bodyPr>
            <a:normAutofit/>
          </a:bodyPr>
          <a:lstStyle/>
          <a:p>
            <a:r>
              <a:rPr lang="en-US" dirty="0" smtClean="0"/>
              <a:t>The BON approved a guidance document on May 18, 2018 to assist APRNs, physicians and employers with the preparation of practice agreements in compliance with the new statutory requirements.</a:t>
            </a:r>
          </a:p>
          <a:p>
            <a:r>
              <a:rPr lang="en-US" dirty="0" smtClean="0"/>
              <a:t>This guidance document is only intended to be a conversation starter and does NOT comprise a complete practice agreement.</a:t>
            </a:r>
          </a:p>
          <a:p>
            <a:r>
              <a:rPr lang="en-US" dirty="0" smtClean="0"/>
              <a:t>This guidance document does not constitute legal advice and is not mandated for use. </a:t>
            </a:r>
            <a:endParaRPr lang="en-US" dirty="0"/>
          </a:p>
        </p:txBody>
      </p:sp>
    </p:spTree>
    <p:extLst>
      <p:ext uri="{BB962C8B-B14F-4D97-AF65-F5344CB8AC3E}">
        <p14:creationId xmlns:p14="http://schemas.microsoft.com/office/powerpoint/2010/main" val="6651645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4457316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Practice Agreement</a:t>
            </a:r>
            <a:endParaRPr lang="en-US" dirty="0"/>
          </a:p>
        </p:txBody>
      </p:sp>
      <p:sp>
        <p:nvSpPr>
          <p:cNvPr id="3" name="Content Placeholder 2"/>
          <p:cNvSpPr>
            <a:spLocks noGrp="1"/>
          </p:cNvSpPr>
          <p:nvPr>
            <p:ph idx="1"/>
          </p:nvPr>
        </p:nvSpPr>
        <p:spPr/>
        <p:txBody>
          <a:bodyPr/>
          <a:lstStyle/>
          <a:p>
            <a:r>
              <a:rPr lang="en-US" dirty="0" smtClean="0"/>
              <a:t>The legislation deletes several definitions from the old nurse practice act, including “approved written protocol” and replaces the protocol with a “practice agreement.”</a:t>
            </a:r>
          </a:p>
          <a:p>
            <a:r>
              <a:rPr lang="en-US" dirty="0"/>
              <a:t>P</a:t>
            </a:r>
            <a:r>
              <a:rPr lang="en-US" dirty="0" smtClean="0"/>
              <a:t>ractice agreement is a statutorily defined term of art, but is intended to be a highly flexible tool that can be tailored to reflect the unique dynamics of the clinical setting that exists between a particular APRN and collaborating physician.</a:t>
            </a:r>
            <a:endParaRPr lang="en-US" dirty="0"/>
          </a:p>
        </p:txBody>
      </p:sp>
    </p:spTree>
    <p:extLst>
      <p:ext uri="{BB962C8B-B14F-4D97-AF65-F5344CB8AC3E}">
        <p14:creationId xmlns:p14="http://schemas.microsoft.com/office/powerpoint/2010/main" val="3067749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67897"/>
          </a:xfrm>
        </p:spPr>
        <p:txBody>
          <a:bodyPr>
            <a:normAutofit fontScale="90000"/>
          </a:bodyPr>
          <a:lstStyle/>
          <a:p>
            <a:r>
              <a:rPr lang="en-US" dirty="0" smtClean="0"/>
              <a:t>Definition of Practice Agreement</a:t>
            </a:r>
            <a:endParaRPr lang="en-US" dirty="0"/>
          </a:p>
        </p:txBody>
      </p:sp>
      <p:sp>
        <p:nvSpPr>
          <p:cNvPr id="3" name="Content Placeholder 2"/>
          <p:cNvSpPr>
            <a:spLocks noGrp="1"/>
          </p:cNvSpPr>
          <p:nvPr>
            <p:ph idx="1"/>
          </p:nvPr>
        </p:nvSpPr>
        <p:spPr>
          <a:xfrm>
            <a:off x="609600" y="942535"/>
            <a:ext cx="10972800" cy="5183629"/>
          </a:xfrm>
        </p:spPr>
        <p:txBody>
          <a:bodyPr>
            <a:normAutofit fontScale="70000" lnSpcReduction="20000"/>
          </a:bodyPr>
          <a:lstStyle/>
          <a:p>
            <a:pPr marL="0" indent="0">
              <a:buNone/>
            </a:pPr>
            <a:r>
              <a:rPr lang="en-US" dirty="0" smtClean="0"/>
              <a:t>§ 40-33-20(45)</a:t>
            </a:r>
            <a:r>
              <a:rPr lang="en-US" dirty="0"/>
              <a:t>:</a:t>
            </a:r>
            <a:r>
              <a:rPr lang="en-US" dirty="0" smtClean="0"/>
              <a:t> </a:t>
            </a:r>
            <a:r>
              <a:rPr lang="en-US" dirty="0"/>
              <a:t>  'Practice agreement' means a written agreement developed by an NP, CNM, or CNS and a physician or medical staff who agrees to work with and to support the NP, CNM, or CNS. The practice agreement must establish the medical aspects of care to be provided by the NP, CNM, or CNS, including the prescribing of medications. The practice agreement must contain mechanisms that allow the physician to ensure that quality of clinical care and patient safety is maintained in accordance with state and federal laws, as well as all applicable Board of Nursing and Board of Medical Examiners rules and regulations. The practice agreement must comply with Section 40-33-34. A CNM also may practice pursuant to written policies and procedures for practice developed and agreed to with a physician who is board certified or board eligible by the American College of Obstetricians and Gynecologists. Written policies and procedures constitute a practice agreement for purposes of compliance with Section 40-33-34 and must address medical aspects of care including prescriptive authority and must contain transfer policies and details of the on-call agreement with the physician with whom the policies and procedures were developed and agreed. The on-call physician has the authority to designate another qualified physician to be the on-call physician if necessary. The on-call physician must be available to the CNM to provide medical assistance in person, by telecommunications, or by other electronic means. </a:t>
            </a:r>
          </a:p>
        </p:txBody>
      </p:sp>
    </p:spTree>
    <p:extLst>
      <p:ext uri="{BB962C8B-B14F-4D97-AF65-F5344CB8AC3E}">
        <p14:creationId xmlns:p14="http://schemas.microsoft.com/office/powerpoint/2010/main" val="35390028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Definition of “Readily Available”</a:t>
            </a:r>
            <a:endParaRPr lang="en-US" dirty="0"/>
          </a:p>
        </p:txBody>
      </p:sp>
      <p:sp>
        <p:nvSpPr>
          <p:cNvPr id="3" name="Content Placeholder 2"/>
          <p:cNvSpPr>
            <a:spLocks noGrp="1"/>
          </p:cNvSpPr>
          <p:nvPr>
            <p:ph idx="1"/>
          </p:nvPr>
        </p:nvSpPr>
        <p:spPr/>
        <p:txBody>
          <a:bodyPr/>
          <a:lstStyle/>
          <a:p>
            <a:pPr marL="0" indent="0">
              <a:buNone/>
            </a:pPr>
            <a:r>
              <a:rPr lang="en-US" dirty="0" smtClean="0"/>
              <a:t>§ 40-33-20(52</a:t>
            </a:r>
            <a:r>
              <a:rPr lang="en-US" dirty="0"/>
              <a:t>)    'Readily available' means the physician or medical staff who enters into a practice agreement with an NP, CNM, or CNS must be able to be contacted either in person or by telecommunications or other electronic means to provide consultation and advice to the NP, CNM, or CNS performing medical acts. </a:t>
            </a:r>
            <a:endParaRPr lang="en-US" dirty="0" smtClean="0"/>
          </a:p>
          <a:p>
            <a:pPr marL="0" indent="0">
              <a:buNone/>
            </a:pPr>
            <a:r>
              <a:rPr lang="en-US" dirty="0" smtClean="0"/>
              <a:t>*	This revised definition deletes the ratio restriction of 3 	APRNs and mileage restriction of 45 miles.</a:t>
            </a:r>
          </a:p>
          <a:p>
            <a:endParaRPr lang="en-US" dirty="0"/>
          </a:p>
        </p:txBody>
      </p:sp>
    </p:spTree>
    <p:extLst>
      <p:ext uri="{BB962C8B-B14F-4D97-AF65-F5344CB8AC3E}">
        <p14:creationId xmlns:p14="http://schemas.microsoft.com/office/powerpoint/2010/main" val="2097246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653830"/>
          </a:xfrm>
        </p:spPr>
        <p:txBody>
          <a:bodyPr>
            <a:normAutofit fontScale="90000"/>
          </a:bodyPr>
          <a:lstStyle/>
          <a:p>
            <a:r>
              <a:rPr lang="en-US" dirty="0" smtClean="0"/>
              <a:t>Underserved Area and Population</a:t>
            </a:r>
            <a:endParaRPr lang="en-US" dirty="0"/>
          </a:p>
        </p:txBody>
      </p:sp>
      <p:sp>
        <p:nvSpPr>
          <p:cNvPr id="3" name="Content Placeholder 2"/>
          <p:cNvSpPr>
            <a:spLocks noGrp="1"/>
          </p:cNvSpPr>
          <p:nvPr>
            <p:ph idx="1"/>
          </p:nvPr>
        </p:nvSpPr>
        <p:spPr>
          <a:xfrm>
            <a:off x="609600" y="928469"/>
            <a:ext cx="10972800" cy="5197696"/>
          </a:xfrm>
        </p:spPr>
        <p:txBody>
          <a:bodyPr>
            <a:normAutofit fontScale="77500" lnSpcReduction="20000"/>
          </a:bodyPr>
          <a:lstStyle/>
          <a:p>
            <a:pPr marL="0" indent="0">
              <a:buNone/>
            </a:pPr>
            <a:r>
              <a:rPr lang="en-US" dirty="0">
                <a:solidFill>
                  <a:srgbClr val="000000"/>
                </a:solidFill>
                <a:latin typeface="arial" panose="020B0604020202020204" pitchFamily="34" charset="0"/>
              </a:rPr>
              <a:t>(61)    'Underserved or rural area' means an area determined by a federal or </a:t>
            </a:r>
            <a:r>
              <a:rPr lang="en-US" dirty="0" smtClean="0">
                <a:solidFill>
                  <a:srgbClr val="000000"/>
                </a:solidFill>
                <a:latin typeface="arial" panose="020B0604020202020204" pitchFamily="34" charset="0"/>
              </a:rPr>
              <a:t>	state </a:t>
            </a:r>
            <a:r>
              <a:rPr lang="en-US" dirty="0">
                <a:solidFill>
                  <a:srgbClr val="000000"/>
                </a:solidFill>
                <a:latin typeface="arial" panose="020B0604020202020204" pitchFamily="34" charset="0"/>
              </a:rPr>
              <a:t>agency authorized to determine such a designation. </a:t>
            </a:r>
          </a:p>
          <a:p>
            <a:pPr marL="0" indent="0">
              <a:buNone/>
            </a:pPr>
            <a:r>
              <a:rPr lang="en-US" dirty="0">
                <a:solidFill>
                  <a:srgbClr val="000000"/>
                </a:solidFill>
                <a:latin typeface="arial" panose="020B0604020202020204" pitchFamily="34" charset="0"/>
              </a:rPr>
              <a:t>(62)    'Underserved population' means a population residing in a rural or </a:t>
            </a:r>
            <a:r>
              <a:rPr lang="en-US" dirty="0" smtClean="0">
                <a:solidFill>
                  <a:srgbClr val="000000"/>
                </a:solidFill>
                <a:latin typeface="arial" panose="020B0604020202020204" pitchFamily="34" charset="0"/>
              </a:rPr>
              <a:t>	urban </a:t>
            </a:r>
            <a:r>
              <a:rPr lang="en-US" dirty="0">
                <a:solidFill>
                  <a:srgbClr val="000000"/>
                </a:solidFill>
                <a:latin typeface="arial" panose="020B0604020202020204" pitchFamily="34" charset="0"/>
              </a:rPr>
              <a:t>area, which includes, but is not limited to: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a)    persons receiving Medicaid, Medicare, Department of Health </a:t>
            </a:r>
            <a:r>
              <a:rPr lang="en-US" dirty="0" smtClean="0">
                <a:solidFill>
                  <a:srgbClr val="000000"/>
                </a:solidFill>
                <a:latin typeface="arial" panose="020B0604020202020204" pitchFamily="34" charset="0"/>
              </a:rPr>
              <a:t>	and </a:t>
            </a:r>
            <a:r>
              <a:rPr lang="en-US" dirty="0">
                <a:solidFill>
                  <a:srgbClr val="000000"/>
                </a:solidFill>
                <a:latin typeface="arial" panose="020B0604020202020204" pitchFamily="34" charset="0"/>
              </a:rPr>
              <a:t>Environmental Health care, or free clinic care;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b)    those residing in long-term care settings or receiving care from a </a:t>
            </a:r>
            <a:r>
              <a:rPr lang="en-US" dirty="0" smtClean="0">
                <a:solidFill>
                  <a:srgbClr val="000000"/>
                </a:solidFill>
                <a:latin typeface="arial" panose="020B0604020202020204" pitchFamily="34" charset="0"/>
              </a:rPr>
              <a:t>	licensed </a:t>
            </a:r>
            <a:r>
              <a:rPr lang="en-US" dirty="0">
                <a:solidFill>
                  <a:srgbClr val="000000"/>
                </a:solidFill>
                <a:latin typeface="arial" panose="020B0604020202020204" pitchFamily="34" charset="0"/>
              </a:rPr>
              <a:t>hospice;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c)    those in institutions including, but not limited to, incarceration </a:t>
            </a:r>
            <a:r>
              <a:rPr lang="en-US" dirty="0" smtClean="0">
                <a:solidFill>
                  <a:srgbClr val="000000"/>
                </a:solidFill>
                <a:latin typeface="arial" panose="020B0604020202020204" pitchFamily="34" charset="0"/>
              </a:rPr>
              <a:t>	institutions </a:t>
            </a:r>
            <a:r>
              <a:rPr lang="en-US" dirty="0">
                <a:solidFill>
                  <a:srgbClr val="000000"/>
                </a:solidFill>
                <a:latin typeface="arial" panose="020B0604020202020204" pitchFamily="34" charset="0"/>
              </a:rPr>
              <a:t>and mental health institutions; and </a:t>
            </a:r>
          </a:p>
          <a:p>
            <a:pPr marL="0" indent="0">
              <a:buNone/>
            </a:pPr>
            <a:r>
              <a:rPr lang="en-US" dirty="0" smtClean="0">
                <a:solidFill>
                  <a:srgbClr val="000000"/>
                </a:solidFill>
                <a:latin typeface="arial" panose="020B0604020202020204" pitchFamily="34" charset="0"/>
              </a:rPr>
              <a:t>	(</a:t>
            </a:r>
            <a:r>
              <a:rPr lang="en-US" dirty="0">
                <a:solidFill>
                  <a:srgbClr val="000000"/>
                </a:solidFill>
                <a:latin typeface="arial" panose="020B0604020202020204" pitchFamily="34" charset="0"/>
              </a:rPr>
              <a:t>d)    persons including, but not limited to, the homeless, HIV patients, </a:t>
            </a:r>
            <a:r>
              <a:rPr lang="en-US" dirty="0" smtClean="0">
                <a:solidFill>
                  <a:srgbClr val="000000"/>
                </a:solidFill>
                <a:latin typeface="arial" panose="020B0604020202020204" pitchFamily="34" charset="0"/>
              </a:rPr>
              <a:t>	children</a:t>
            </a:r>
            <a:r>
              <a:rPr lang="en-US" dirty="0">
                <a:solidFill>
                  <a:srgbClr val="000000"/>
                </a:solidFill>
                <a:latin typeface="arial" panose="020B0604020202020204" pitchFamily="34" charset="0"/>
              </a:rPr>
              <a:t>, women, the economically disadvantaged, the uninsured, the </a:t>
            </a:r>
            <a:r>
              <a:rPr lang="en-US" dirty="0" smtClean="0">
                <a:solidFill>
                  <a:srgbClr val="000000"/>
                </a:solidFill>
                <a:latin typeface="arial" panose="020B0604020202020204" pitchFamily="34" charset="0"/>
              </a:rPr>
              <a:t>	underinsured</a:t>
            </a:r>
            <a:r>
              <a:rPr lang="en-US" dirty="0">
                <a:solidFill>
                  <a:srgbClr val="000000"/>
                </a:solidFill>
                <a:latin typeface="arial" panose="020B0604020202020204" pitchFamily="34" charset="0"/>
              </a:rPr>
              <a:t>, the developmentally disabled, the medically fragile, the </a:t>
            </a:r>
            <a:r>
              <a:rPr lang="en-US" dirty="0" smtClean="0">
                <a:solidFill>
                  <a:srgbClr val="000000"/>
                </a:solidFill>
                <a:latin typeface="arial" panose="020B0604020202020204" pitchFamily="34" charset="0"/>
              </a:rPr>
              <a:t>	mentally </a:t>
            </a:r>
            <a:r>
              <a:rPr lang="en-US" dirty="0">
                <a:solidFill>
                  <a:srgbClr val="000000"/>
                </a:solidFill>
                <a:latin typeface="arial" panose="020B0604020202020204" pitchFamily="34" charset="0"/>
              </a:rPr>
              <a:t>ill, migrants, military persons and their dependents, and </a:t>
            </a:r>
            <a:r>
              <a:rPr lang="en-US" dirty="0" smtClean="0">
                <a:solidFill>
                  <a:srgbClr val="000000"/>
                </a:solidFill>
                <a:latin typeface="arial" panose="020B0604020202020204" pitchFamily="34" charset="0"/>
              </a:rPr>
              <a:t>	veterans </a:t>
            </a:r>
            <a:r>
              <a:rPr lang="en-US" dirty="0">
                <a:solidFill>
                  <a:srgbClr val="000000"/>
                </a:solidFill>
                <a:latin typeface="arial" panose="020B0604020202020204" pitchFamily="34" charset="0"/>
              </a:rPr>
              <a:t>and their dependents. </a:t>
            </a:r>
          </a:p>
          <a:p>
            <a:endParaRPr lang="en-US" dirty="0"/>
          </a:p>
        </p:txBody>
      </p:sp>
    </p:spTree>
    <p:extLst>
      <p:ext uri="{BB962C8B-B14F-4D97-AF65-F5344CB8AC3E}">
        <p14:creationId xmlns:p14="http://schemas.microsoft.com/office/powerpoint/2010/main" val="291155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Revisions to §40-33-34</a:t>
            </a:r>
            <a:endParaRPr lang="en-US" dirty="0"/>
          </a:p>
        </p:txBody>
      </p:sp>
      <p:sp>
        <p:nvSpPr>
          <p:cNvPr id="3" name="Content Placeholder 2"/>
          <p:cNvSpPr>
            <a:spLocks noGrp="1"/>
          </p:cNvSpPr>
          <p:nvPr>
            <p:ph idx="1"/>
          </p:nvPr>
        </p:nvSpPr>
        <p:spPr>
          <a:xfrm>
            <a:off x="609600" y="1417639"/>
            <a:ext cx="10972800" cy="4708526"/>
          </a:xfrm>
        </p:spPr>
        <p:txBody>
          <a:bodyPr>
            <a:normAutofit/>
          </a:bodyPr>
          <a:lstStyle/>
          <a:p>
            <a:pPr marL="0" indent="0">
              <a:buNone/>
            </a:pPr>
            <a:r>
              <a:rPr lang="en-US" sz="2400" dirty="0" smtClean="0"/>
              <a:t>§40-33-34 (C): </a:t>
            </a:r>
            <a:r>
              <a:rPr lang="en-US" sz="2400" dirty="0" smtClean="0">
                <a:solidFill>
                  <a:srgbClr val="000000"/>
                </a:solidFill>
                <a:latin typeface="arial" panose="020B0604020202020204" pitchFamily="34" charset="0"/>
              </a:rPr>
              <a:t>A </a:t>
            </a:r>
            <a:r>
              <a:rPr lang="en-US" sz="2400" dirty="0">
                <a:solidFill>
                  <a:srgbClr val="000000"/>
                </a:solidFill>
                <a:latin typeface="arial" panose="020B0604020202020204" pitchFamily="34" charset="0"/>
              </a:rPr>
              <a:t>licensed nurse practitioner, certified nurse-midwife, or clinical nurse specialist must provide evidence of a practice agreement, as provided in this section. A licensed NP, CNM, or CNS must spend a portion of his time practicing in an underserved or rural area or serving an underserved population as defined in Section 40-33-20. A licensed NP, CNM, or CNS performing medical acts must do so pursuant to a practice agreement with a physician who must be readily available for consultation. </a:t>
            </a:r>
            <a:endParaRPr lang="en-US" sz="2400" dirty="0" smtClean="0">
              <a:solidFill>
                <a:srgbClr val="000000"/>
              </a:solidFill>
              <a:latin typeface="arial" panose="020B0604020202020204" pitchFamily="34" charset="0"/>
            </a:endParaRPr>
          </a:p>
          <a:p>
            <a:pPr marL="0" indent="0">
              <a:buNone/>
            </a:pPr>
            <a:endParaRPr lang="en-US" sz="2400" dirty="0">
              <a:solidFill>
                <a:srgbClr val="000000"/>
              </a:solidFill>
              <a:latin typeface="arial" panose="020B0604020202020204" pitchFamily="34" charset="0"/>
            </a:endParaRPr>
          </a:p>
          <a:p>
            <a:pPr marL="0" indent="0">
              <a:buNone/>
            </a:pPr>
            <a:r>
              <a:rPr lang="en-US" sz="2400" dirty="0" smtClean="0">
                <a:solidFill>
                  <a:srgbClr val="000000"/>
                </a:solidFill>
                <a:latin typeface="arial" panose="020B0604020202020204" pitchFamily="34" charset="0"/>
              </a:rPr>
              <a:t>Regulatory challenge: “Portion of time” is an undefined metric.</a:t>
            </a:r>
          </a:p>
          <a:p>
            <a:pPr marL="0" indent="0">
              <a:buNone/>
            </a:pPr>
            <a:r>
              <a:rPr lang="en-US" sz="2400" dirty="0" smtClean="0">
                <a:solidFill>
                  <a:srgbClr val="000000"/>
                </a:solidFill>
                <a:latin typeface="arial" panose="020B0604020202020204" pitchFamily="34" charset="0"/>
              </a:rPr>
              <a:t>Possible solution: Addition of an affirmation of compliance on renewal application.  </a:t>
            </a:r>
          </a:p>
          <a:p>
            <a:pPr marL="0" indent="0">
              <a:buNone/>
            </a:pPr>
            <a:endParaRPr lang="en-US" dirty="0" smtClean="0"/>
          </a:p>
          <a:p>
            <a:endParaRPr lang="en-US" dirty="0"/>
          </a:p>
        </p:txBody>
      </p:sp>
    </p:spTree>
    <p:extLst>
      <p:ext uri="{BB962C8B-B14F-4D97-AF65-F5344CB8AC3E}">
        <p14:creationId xmlns:p14="http://schemas.microsoft.com/office/powerpoint/2010/main" val="2507170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08574"/>
          </a:xfrm>
        </p:spPr>
        <p:txBody>
          <a:bodyPr/>
          <a:lstStyle/>
          <a:p>
            <a:r>
              <a:rPr lang="en-US" dirty="0" smtClean="0"/>
              <a:t>Revisions to § 40-33-34</a:t>
            </a:r>
            <a:endParaRPr lang="en-US" dirty="0"/>
          </a:p>
        </p:txBody>
      </p:sp>
      <p:sp>
        <p:nvSpPr>
          <p:cNvPr id="3" name="Content Placeholder 2"/>
          <p:cNvSpPr>
            <a:spLocks noGrp="1"/>
          </p:cNvSpPr>
          <p:nvPr>
            <p:ph idx="1"/>
          </p:nvPr>
        </p:nvSpPr>
        <p:spPr>
          <a:xfrm>
            <a:off x="609599" y="942535"/>
            <a:ext cx="11333871" cy="5317588"/>
          </a:xfrm>
        </p:spPr>
        <p:txBody>
          <a:bodyPr>
            <a:normAutofit fontScale="92500" lnSpcReduction="10000"/>
          </a:bodyPr>
          <a:lstStyle/>
          <a:p>
            <a:pPr marL="0" indent="0">
              <a:buNone/>
            </a:pPr>
            <a:r>
              <a:rPr lang="en-US" sz="2100" dirty="0"/>
              <a:t>(D)(1)    Medical acts performed by a nurse practitioner or clinical nurse specialist must be performed pursuant to a practice agreement between the nurse and the physician or medical staff. The practice agreement must include, but is not limited to: </a:t>
            </a:r>
          </a:p>
          <a:p>
            <a:pPr marL="0" indent="0">
              <a:buNone/>
            </a:pPr>
            <a:r>
              <a:rPr lang="en-US" sz="2100" dirty="0" smtClean="0"/>
              <a:t>(</a:t>
            </a:r>
            <a:r>
              <a:rPr lang="en-US" sz="2100" dirty="0"/>
              <a:t>a)    the following general information: </a:t>
            </a:r>
          </a:p>
          <a:p>
            <a:pPr marL="0" indent="0">
              <a:buNone/>
            </a:pPr>
            <a:r>
              <a:rPr lang="en-US" sz="2100" dirty="0" smtClean="0"/>
              <a:t>	(</a:t>
            </a:r>
            <a:r>
              <a:rPr lang="en-US" sz="2100" dirty="0"/>
              <a:t>i)        name, address, and South Carolina license number of the nurse; </a:t>
            </a:r>
          </a:p>
          <a:p>
            <a:pPr marL="0" indent="0">
              <a:buNone/>
            </a:pPr>
            <a:r>
              <a:rPr lang="en-US" sz="2100" dirty="0" smtClean="0"/>
              <a:t>	(</a:t>
            </a:r>
            <a:r>
              <a:rPr lang="en-US" sz="2100" dirty="0"/>
              <a:t>ii)     </a:t>
            </a:r>
            <a:r>
              <a:rPr lang="en-US" sz="2100" dirty="0" smtClean="0"/>
              <a:t>  name</a:t>
            </a:r>
            <a:r>
              <a:rPr lang="en-US" sz="2100" dirty="0"/>
              <a:t>, address, and South Carolina license number of the physician; </a:t>
            </a:r>
          </a:p>
          <a:p>
            <a:pPr marL="0" indent="0">
              <a:buNone/>
            </a:pPr>
            <a:r>
              <a:rPr lang="en-US" sz="2100" dirty="0" smtClean="0"/>
              <a:t>	(</a:t>
            </a:r>
            <a:r>
              <a:rPr lang="en-US" sz="2100" dirty="0"/>
              <a:t>iii)    </a:t>
            </a:r>
            <a:r>
              <a:rPr lang="en-US" sz="2100" dirty="0" smtClean="0"/>
              <a:t>  nature </a:t>
            </a:r>
            <a:r>
              <a:rPr lang="en-US" sz="2100" dirty="0"/>
              <a:t>of practice and practice locations of the nurse and physician; </a:t>
            </a:r>
          </a:p>
          <a:p>
            <a:pPr marL="0" indent="0">
              <a:buNone/>
            </a:pPr>
            <a:r>
              <a:rPr lang="en-US" sz="2100" dirty="0" smtClean="0"/>
              <a:t>	(</a:t>
            </a:r>
            <a:r>
              <a:rPr lang="en-US" sz="2100" dirty="0"/>
              <a:t>iv)    </a:t>
            </a:r>
            <a:r>
              <a:rPr lang="en-US" sz="2100" dirty="0" smtClean="0"/>
              <a:t>  date </a:t>
            </a:r>
            <a:r>
              <a:rPr lang="en-US" sz="2100" dirty="0"/>
              <a:t>the practice agreement was entered into and dates the practice agreement was </a:t>
            </a:r>
            <a:r>
              <a:rPr lang="en-US" sz="2100" dirty="0" smtClean="0"/>
              <a:t>reviewed 		            and amended</a:t>
            </a:r>
            <a:r>
              <a:rPr lang="en-US" sz="2100" dirty="0"/>
              <a:t>; and </a:t>
            </a:r>
          </a:p>
          <a:p>
            <a:pPr marL="0" indent="0">
              <a:buNone/>
            </a:pPr>
            <a:r>
              <a:rPr lang="en-US" sz="2100" dirty="0" smtClean="0"/>
              <a:t>	(</a:t>
            </a:r>
            <a:r>
              <a:rPr lang="en-US" sz="2100" dirty="0"/>
              <a:t>v)    </a:t>
            </a:r>
            <a:r>
              <a:rPr lang="en-US" sz="2100" dirty="0" smtClean="0"/>
              <a:t>  description </a:t>
            </a:r>
            <a:r>
              <a:rPr lang="en-US" sz="2100" dirty="0"/>
              <a:t>of how consultation with the physician is provided and provision for backup </a:t>
            </a:r>
            <a:r>
              <a:rPr lang="en-US" sz="2100" dirty="0" smtClean="0"/>
              <a:t>	  	           consultation </a:t>
            </a:r>
            <a:r>
              <a:rPr lang="en-US" sz="2100" dirty="0"/>
              <a:t>if the physician is unavailable; and </a:t>
            </a:r>
          </a:p>
          <a:p>
            <a:pPr marL="0" indent="0">
              <a:buNone/>
            </a:pPr>
            <a:r>
              <a:rPr lang="en-US" sz="2100" dirty="0"/>
              <a:t>(b)    the following information for medical acts: </a:t>
            </a:r>
          </a:p>
          <a:p>
            <a:pPr marL="0" indent="0">
              <a:buNone/>
            </a:pPr>
            <a:r>
              <a:rPr lang="en-US" sz="2100" dirty="0"/>
              <a:t>	</a:t>
            </a:r>
            <a:r>
              <a:rPr lang="en-US" sz="2100" dirty="0" smtClean="0"/>
              <a:t>(</a:t>
            </a:r>
            <a:r>
              <a:rPr lang="en-US" sz="2100" dirty="0"/>
              <a:t>i)        medical conditions for which therapies may be initiated, continued, or modified; </a:t>
            </a:r>
          </a:p>
          <a:p>
            <a:pPr marL="0" indent="0">
              <a:buNone/>
            </a:pPr>
            <a:r>
              <a:rPr lang="en-US" sz="2100" dirty="0" smtClean="0"/>
              <a:t>	(</a:t>
            </a:r>
            <a:r>
              <a:rPr lang="en-US" sz="2100" dirty="0"/>
              <a:t>ii)    treatments that may be initiated, continued, or modified; </a:t>
            </a:r>
          </a:p>
          <a:p>
            <a:pPr marL="0" indent="0">
              <a:buNone/>
            </a:pPr>
            <a:r>
              <a:rPr lang="en-US" sz="2100" dirty="0"/>
              <a:t>	</a:t>
            </a:r>
            <a:r>
              <a:rPr lang="en-US" sz="2100" dirty="0" smtClean="0"/>
              <a:t>(</a:t>
            </a:r>
            <a:r>
              <a:rPr lang="en-US" sz="2100" dirty="0"/>
              <a:t>iii)    drug therapies that may be prescribed; and </a:t>
            </a:r>
          </a:p>
          <a:p>
            <a:pPr marL="0" indent="0">
              <a:buNone/>
            </a:pPr>
            <a:r>
              <a:rPr lang="en-US" sz="2100" dirty="0" smtClean="0"/>
              <a:t>	(</a:t>
            </a:r>
            <a:r>
              <a:rPr lang="en-US" sz="2100" dirty="0"/>
              <a:t>iv)    situations that require direct evaluation by or referral to the physician. </a:t>
            </a:r>
          </a:p>
          <a:p>
            <a:pPr marL="0" indent="0">
              <a:buNone/>
            </a:pPr>
            <a:endParaRPr lang="en-US" dirty="0"/>
          </a:p>
        </p:txBody>
      </p:sp>
    </p:spTree>
    <p:extLst>
      <p:ext uri="{BB962C8B-B14F-4D97-AF65-F5344CB8AC3E}">
        <p14:creationId xmlns:p14="http://schemas.microsoft.com/office/powerpoint/2010/main" val="2036991860"/>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TotalTime>
  <Words>1033</Words>
  <Application>Microsoft Office PowerPoint</Application>
  <PresentationFormat>Widescreen</PresentationFormat>
  <Paragraphs>177</Paragraphs>
  <Slides>31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31</vt:i4>
      </vt:variant>
    </vt:vector>
  </HeadingPairs>
  <TitlesOfParts>
    <vt:vector size="37" baseType="lpstr">
      <vt:lpstr>Arial</vt:lpstr>
      <vt:lpstr>Arial</vt:lpstr>
      <vt:lpstr>Baskerville Old Face</vt:lpstr>
      <vt:lpstr>Calibri</vt:lpstr>
      <vt:lpstr>Times New Roman</vt:lpstr>
      <vt:lpstr>1_Office Theme</vt:lpstr>
      <vt:lpstr>REGULATION OF APRN PRACTICE IN S.C.</vt:lpstr>
      <vt:lpstr>R. 203, S. 345</vt:lpstr>
      <vt:lpstr>Definitions</vt:lpstr>
      <vt:lpstr>Practice Agreement</vt:lpstr>
      <vt:lpstr>Definition of Practice Agreement</vt:lpstr>
      <vt:lpstr>New Definition of “Readily Available”</vt:lpstr>
      <vt:lpstr>Underserved Area and Population</vt:lpstr>
      <vt:lpstr>Revisions to §40-33-34</vt:lpstr>
      <vt:lpstr>Revisions to § 40-33-34</vt:lpstr>
      <vt:lpstr>Revisions to § 40-33-34</vt:lpstr>
      <vt:lpstr>Revisions to § 40-33-34</vt:lpstr>
      <vt:lpstr>Revisions to § 40-33-34</vt:lpstr>
      <vt:lpstr>Revisions to §40-33-34</vt:lpstr>
      <vt:lpstr>Revisions to §40-33-34 Re: Telemedicine</vt:lpstr>
      <vt:lpstr>Revisions to §40-33-34(I) Re: Telemedicine</vt:lpstr>
      <vt:lpstr>Critical Facts in the History of APRN Telemedicine</vt:lpstr>
      <vt:lpstr>Critical Facts in the History of APRN Telemedicine</vt:lpstr>
      <vt:lpstr>Critical Facts in the History of APRN Telemedicine</vt:lpstr>
      <vt:lpstr>Considerations for Providing Telemedicine</vt:lpstr>
      <vt:lpstr>Approved APRN Clinical Settings Pursuant to the 2017 Proviso</vt:lpstr>
      <vt:lpstr>Notable MAT Approval Pursuant to 2017 Proviso</vt:lpstr>
      <vt:lpstr>Pointers for Practitioners</vt:lpstr>
      <vt:lpstr>Additional Revisions to Medical Practice Act</vt:lpstr>
      <vt:lpstr>Revisions to § 40-47-195</vt:lpstr>
      <vt:lpstr>Revisions to § 40-47-195</vt:lpstr>
      <vt:lpstr>Revisions to § 40-47-195</vt:lpstr>
      <vt:lpstr>Revisions to § 40-47-195</vt:lpstr>
      <vt:lpstr>Telemedicine for Physician Assistants</vt:lpstr>
      <vt:lpstr>Telemedicine for Physician Assistants</vt:lpstr>
      <vt:lpstr>GUIDANCE DOCUMENT ON LLR WEBSITE</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REGULATION OF APRN PRACTICE IN S.C.</dc:title>
  <dc:creator>Darra Coleman</dc:creator>
  <cp:lastModifiedBy>Darra Coleman</cp:lastModifiedBy>
  <cp:revision>23</cp:revision>
  <dcterms:created xsi:type="dcterms:W3CDTF">2018-05-24T09:23:38Z</dcterms:created>
  <dcterms:modified xsi:type="dcterms:W3CDTF">2018-06-18T20:14:17Z</dcterms:modified>
</cp:coreProperties>
</file>