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4"/>
  </p:sldMasterIdLst>
  <p:handoutMasterIdLst>
    <p:handoutMasterId r:id="rId21"/>
  </p:handoutMasterIdLst>
  <p:sldIdLst>
    <p:sldId id="256" r:id="rId5"/>
    <p:sldId id="287" r:id="rId6"/>
    <p:sldId id="307" r:id="rId7"/>
    <p:sldId id="306" r:id="rId8"/>
    <p:sldId id="305" r:id="rId9"/>
    <p:sldId id="288" r:id="rId10"/>
    <p:sldId id="312" r:id="rId11"/>
    <p:sldId id="299" r:id="rId12"/>
    <p:sldId id="300" r:id="rId13"/>
    <p:sldId id="301" r:id="rId14"/>
    <p:sldId id="290" r:id="rId15"/>
    <p:sldId id="289" r:id="rId16"/>
    <p:sldId id="297" r:id="rId17"/>
    <p:sldId id="295" r:id="rId18"/>
    <p:sldId id="291" r:id="rId19"/>
    <p:sldId id="296" r:id="rId20"/>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2BF319D-63CE-45EC-BFB7-751201ACE1CB}">
          <p14:sldIdLst>
            <p14:sldId id="256"/>
            <p14:sldId id="287"/>
            <p14:sldId id="307"/>
            <p14:sldId id="306"/>
            <p14:sldId id="305"/>
            <p14:sldId id="288"/>
            <p14:sldId id="312"/>
            <p14:sldId id="299"/>
            <p14:sldId id="300"/>
            <p14:sldId id="301"/>
            <p14:sldId id="290"/>
            <p14:sldId id="289"/>
            <p14:sldId id="297"/>
            <p14:sldId id="295"/>
            <p14:sldId id="291"/>
            <p14:sldId id="2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98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94660"/>
  </p:normalViewPr>
  <p:slideViewPr>
    <p:cSldViewPr snapToGrid="0">
      <p:cViewPr varScale="1">
        <p:scale>
          <a:sx n="114" d="100"/>
          <a:sy n="114" d="100"/>
        </p:scale>
        <p:origin x="4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1" tIns="46966" rIns="93931" bIns="46966"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1" tIns="46966" rIns="93931" bIns="46966" rtlCol="0"/>
          <a:lstStyle>
            <a:lvl1pPr algn="r">
              <a:defRPr sz="1200"/>
            </a:lvl1pPr>
          </a:lstStyle>
          <a:p>
            <a:fld id="{3ADC06E1-0017-455D-82CA-F79F70F5BF78}" type="datetimeFigureOut">
              <a:rPr lang="en-US" smtClean="0"/>
              <a:t>6/26/2019</a:t>
            </a:fld>
            <a:endParaRPr lang="en-US"/>
          </a:p>
        </p:txBody>
      </p:sp>
      <p:sp>
        <p:nvSpPr>
          <p:cNvPr id="4" name="Footer Placeholder 3"/>
          <p:cNvSpPr>
            <a:spLocks noGrp="1"/>
          </p:cNvSpPr>
          <p:nvPr>
            <p:ph type="ftr" sz="quarter" idx="2"/>
          </p:nvPr>
        </p:nvSpPr>
        <p:spPr>
          <a:xfrm>
            <a:off x="0" y="8893298"/>
            <a:ext cx="3066733" cy="469779"/>
          </a:xfrm>
          <a:prstGeom prst="rect">
            <a:avLst/>
          </a:prstGeom>
        </p:spPr>
        <p:txBody>
          <a:bodyPr vert="horz" lIns="93931" tIns="46966" rIns="93931" bIns="46966"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8"/>
            <a:ext cx="3066733" cy="469779"/>
          </a:xfrm>
          <a:prstGeom prst="rect">
            <a:avLst/>
          </a:prstGeom>
        </p:spPr>
        <p:txBody>
          <a:bodyPr vert="horz" lIns="93931" tIns="46966" rIns="93931" bIns="46966" rtlCol="0" anchor="b"/>
          <a:lstStyle>
            <a:lvl1pPr algn="r">
              <a:defRPr sz="1200"/>
            </a:lvl1pPr>
          </a:lstStyle>
          <a:p>
            <a:fld id="{C0357C7C-066E-4C61-A008-5DB71C58DBE5}" type="slidenum">
              <a:rPr lang="en-US" smtClean="0"/>
              <a:t>‹#›</a:t>
            </a:fld>
            <a:endParaRPr lang="en-US"/>
          </a:p>
        </p:txBody>
      </p:sp>
    </p:spTree>
    <p:extLst>
      <p:ext uri="{BB962C8B-B14F-4D97-AF65-F5344CB8AC3E}">
        <p14:creationId xmlns:p14="http://schemas.microsoft.com/office/powerpoint/2010/main" val="2424623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700B27-DE4C-4B9E-BB11-B9027034A00F}" type="datetimeFigureOut">
              <a:rPr lang="en-US" smtClean="0"/>
              <a:pPr/>
              <a:t>6/26/2019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7834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DBE609-F3F2-45E6-BD6A-E03A8C86C1AE}" type="datetimeFigureOut">
              <a:rPr lang="en-US" smtClean="0"/>
              <a:t>6/26/2019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2058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24AD68-089C-4467-A8F3-EA2BBCA6B44E}" type="datetimeFigureOut">
              <a:rPr lang="en-US" smtClean="0"/>
              <a:t>6/26/2019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1820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C51FCE-E4BB-4680-8E50-3C0E348D2609}" type="datetimeFigureOut">
              <a:rPr lang="en-US" smtClean="0"/>
              <a:t>6/26/2019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Rectangle 7"/>
          <p:cNvSpPr/>
          <p:nvPr/>
        </p:nvSpPr>
        <p:spPr>
          <a:xfrm>
            <a:off x="10082151" y="6356350"/>
            <a:ext cx="2109849" cy="501650"/>
          </a:xfrm>
          <a:prstGeom prst="rect">
            <a:avLst/>
          </a:prstGeom>
          <a:solidFill>
            <a:srgbClr val="66B245"/>
          </a:solidFill>
          <a:ln>
            <a:solidFill>
              <a:srgbClr val="66B2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075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smtClean="0"/>
              <a:t>6/26/2019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Rectangle 7"/>
          <p:cNvSpPr/>
          <p:nvPr/>
        </p:nvSpPr>
        <p:spPr>
          <a:xfrm>
            <a:off x="10082151" y="6356350"/>
            <a:ext cx="2109849" cy="501650"/>
          </a:xfrm>
          <a:prstGeom prst="rect">
            <a:avLst/>
          </a:prstGeom>
          <a:solidFill>
            <a:srgbClr val="66B245"/>
          </a:solidFill>
          <a:ln>
            <a:solidFill>
              <a:srgbClr val="66B2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9226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91FA40-626B-4CA1-85D0-7A9016E395BA}" type="datetimeFigureOut">
              <a:rPr lang="en-US" smtClean="0"/>
              <a:t>6/26/2019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Rectangle 8"/>
          <p:cNvSpPr/>
          <p:nvPr/>
        </p:nvSpPr>
        <p:spPr>
          <a:xfrm>
            <a:off x="10082151" y="6356350"/>
            <a:ext cx="2109849" cy="501650"/>
          </a:xfrm>
          <a:prstGeom prst="rect">
            <a:avLst/>
          </a:prstGeom>
          <a:solidFill>
            <a:srgbClr val="66B245"/>
          </a:solidFill>
          <a:ln>
            <a:solidFill>
              <a:srgbClr val="66B2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0221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F425EA-B9DC-48A7-991E-9A82573B1B21}" type="datetimeFigureOut">
              <a:rPr lang="en-US" smtClean="0"/>
              <a:t>6/26/2019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Rectangle 10"/>
          <p:cNvSpPr/>
          <p:nvPr/>
        </p:nvSpPr>
        <p:spPr>
          <a:xfrm>
            <a:off x="10082151" y="6356350"/>
            <a:ext cx="2109849" cy="501650"/>
          </a:xfrm>
          <a:prstGeom prst="rect">
            <a:avLst/>
          </a:prstGeom>
          <a:solidFill>
            <a:srgbClr val="66B245"/>
          </a:solidFill>
          <a:ln>
            <a:solidFill>
              <a:srgbClr val="66B2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8014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CB97F8-6CEB-469B-AFCC-889F2A2B1D5A}" type="datetimeFigureOut">
              <a:rPr lang="en-US" smtClean="0"/>
              <a:t>6/26/2019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Rectangle 7"/>
          <p:cNvSpPr/>
          <p:nvPr/>
        </p:nvSpPr>
        <p:spPr>
          <a:xfrm>
            <a:off x="10082151" y="6356350"/>
            <a:ext cx="2109849" cy="501650"/>
          </a:xfrm>
          <a:prstGeom prst="rect">
            <a:avLst/>
          </a:prstGeom>
          <a:solidFill>
            <a:srgbClr val="66B245"/>
          </a:solidFill>
          <a:ln>
            <a:solidFill>
              <a:srgbClr val="66B2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2349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smtClean="0"/>
              <a:t>6/26/2019</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Rectangle 5"/>
          <p:cNvSpPr/>
          <p:nvPr/>
        </p:nvSpPr>
        <p:spPr>
          <a:xfrm>
            <a:off x="10082151" y="6356350"/>
            <a:ext cx="2109849" cy="501650"/>
          </a:xfrm>
          <a:prstGeom prst="rect">
            <a:avLst/>
          </a:prstGeom>
          <a:solidFill>
            <a:srgbClr val="66B245"/>
          </a:solidFill>
          <a:ln>
            <a:solidFill>
              <a:srgbClr val="66B2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5129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smtClean="0"/>
              <a:t>6/26/2019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Rectangle 8"/>
          <p:cNvSpPr/>
          <p:nvPr/>
        </p:nvSpPr>
        <p:spPr>
          <a:xfrm>
            <a:off x="10082151" y="6356350"/>
            <a:ext cx="2109849" cy="501650"/>
          </a:xfrm>
          <a:prstGeom prst="rect">
            <a:avLst/>
          </a:prstGeom>
          <a:solidFill>
            <a:srgbClr val="66B245"/>
          </a:solidFill>
          <a:ln>
            <a:solidFill>
              <a:srgbClr val="66B2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1152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smtClean="0"/>
              <a:t>6/26/2019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555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D914D-B099-4142-A885-11F276715148}" type="datetimeFigureOut">
              <a:rPr lang="en-US" smtClean="0"/>
              <a:t>6/26/2019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
        <p:nvSpPr>
          <p:cNvPr id="9" name="Rectangle 8"/>
          <p:cNvSpPr/>
          <p:nvPr/>
        </p:nvSpPr>
        <p:spPr>
          <a:xfrm>
            <a:off x="0" y="6356350"/>
            <a:ext cx="12192000" cy="501650"/>
          </a:xfrm>
          <a:prstGeom prst="rect">
            <a:avLst/>
          </a:prstGeom>
          <a:solidFill>
            <a:srgbClr val="2198BB"/>
          </a:solidFill>
          <a:ln>
            <a:solidFill>
              <a:srgbClr val="219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Palmetto Care Connections|www.palmettocareconnections.org</a:t>
            </a:r>
            <a:r>
              <a:rPr lang="en-US" baseline="0" dirty="0"/>
              <a:t> </a:t>
            </a:r>
            <a:endParaRPr lang="en-US" dirty="0"/>
          </a:p>
        </p:txBody>
      </p:sp>
      <p:sp>
        <p:nvSpPr>
          <p:cNvPr id="10" name="Rectangle 9"/>
          <p:cNvSpPr/>
          <p:nvPr/>
        </p:nvSpPr>
        <p:spPr>
          <a:xfrm>
            <a:off x="10082151" y="6356350"/>
            <a:ext cx="2109849" cy="501650"/>
          </a:xfrm>
          <a:prstGeom prst="rect">
            <a:avLst/>
          </a:prstGeom>
          <a:solidFill>
            <a:srgbClr val="66B245"/>
          </a:solidFill>
          <a:ln>
            <a:solidFill>
              <a:srgbClr val="66B2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762736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a:xfrm>
            <a:off x="1240971" y="3931920"/>
            <a:ext cx="9144001" cy="1325880"/>
          </a:xfrm>
        </p:spPr>
        <p:txBody>
          <a:bodyPr/>
          <a:lstStyle/>
          <a:p>
            <a:pPr algn="ctr"/>
            <a:endParaRPr lang="en-US" dirty="0"/>
          </a:p>
          <a:p>
            <a:pPr algn="ctr"/>
            <a:r>
              <a:rPr lang="en-US" dirty="0"/>
              <a:t>THE POWER SOURCE BEHIND TELEHEALTH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784" y="2661316"/>
            <a:ext cx="4572000" cy="1554481"/>
          </a:xfrm>
          <a:prstGeom prst="rect">
            <a:avLst/>
          </a:prstGeom>
        </p:spPr>
      </p:pic>
    </p:spTree>
    <p:extLst>
      <p:ext uri="{BB962C8B-B14F-4D97-AF65-F5344CB8AC3E}">
        <p14:creationId xmlns:p14="http://schemas.microsoft.com/office/powerpoint/2010/main" val="2688305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38FBE-F13F-4C49-9BEA-B1CF22E59A4B}"/>
              </a:ext>
            </a:extLst>
          </p:cNvPr>
          <p:cNvSpPr>
            <a:spLocks noGrp="1"/>
          </p:cNvSpPr>
          <p:nvPr>
            <p:ph type="title"/>
          </p:nvPr>
        </p:nvSpPr>
        <p:spPr/>
        <p:txBody>
          <a:bodyPr/>
          <a:lstStyle/>
          <a:p>
            <a:r>
              <a:rPr lang="en-US" b="1" dirty="0">
                <a:solidFill>
                  <a:srgbClr val="1F98BA"/>
                </a:solidFill>
              </a:rPr>
              <a:t>Key features of HCF</a:t>
            </a:r>
          </a:p>
        </p:txBody>
      </p:sp>
      <p:sp>
        <p:nvSpPr>
          <p:cNvPr id="3" name="Content Placeholder 2">
            <a:extLst>
              <a:ext uri="{FF2B5EF4-FFF2-40B4-BE49-F238E27FC236}">
                <a16:creationId xmlns:a16="http://schemas.microsoft.com/office/drawing/2014/main" id="{9203C060-77E8-5C49-992C-AF1FC248B894}"/>
              </a:ext>
            </a:extLst>
          </p:cNvPr>
          <p:cNvSpPr>
            <a:spLocks noGrp="1"/>
          </p:cNvSpPr>
          <p:nvPr>
            <p:ph idx="1"/>
          </p:nvPr>
        </p:nvSpPr>
        <p:spPr/>
        <p:txBody>
          <a:bodyPr/>
          <a:lstStyle/>
          <a:p>
            <a:pPr>
              <a:buClr>
                <a:srgbClr val="1F98BA"/>
              </a:buClr>
              <a:buFont typeface="Wingdings" panose="05000000000000000000" pitchFamily="2" charset="2"/>
              <a:buChar char="§"/>
            </a:pPr>
            <a:r>
              <a:rPr lang="en-US" dirty="0"/>
              <a:t>Supports broadband connectivity and broadband networks for HCPs </a:t>
            </a:r>
          </a:p>
          <a:p>
            <a:pPr>
              <a:buClr>
                <a:srgbClr val="1F98BA"/>
              </a:buClr>
              <a:buFont typeface="Wingdings" panose="05000000000000000000" pitchFamily="2" charset="2"/>
              <a:buChar char="§"/>
            </a:pPr>
            <a:r>
              <a:rPr lang="en-US" dirty="0"/>
              <a:t>Encourages use of consortium to save costs, expand access to health care resources.</a:t>
            </a:r>
          </a:p>
          <a:p>
            <a:pPr>
              <a:buClr>
                <a:srgbClr val="1F98BA"/>
              </a:buClr>
              <a:buFont typeface="Wingdings" panose="05000000000000000000" pitchFamily="2" charset="2"/>
              <a:buChar char="§"/>
            </a:pPr>
            <a:r>
              <a:rPr lang="en-US" dirty="0"/>
              <a:t>Provides up to a 65% discount on broadband services, equipment, connections to research and education networks, HCP-constructed and owned facilities if shown to be the most cost-effective option </a:t>
            </a:r>
          </a:p>
          <a:p>
            <a:pPr>
              <a:buClr>
                <a:srgbClr val="1F98BA"/>
              </a:buClr>
              <a:buFont typeface="Wingdings" panose="05000000000000000000" pitchFamily="2" charset="2"/>
              <a:buChar char="§"/>
            </a:pPr>
            <a:r>
              <a:rPr lang="en-US" dirty="0"/>
              <a:t>Requires a 35% HCP contribution</a:t>
            </a:r>
          </a:p>
          <a:p>
            <a:endParaRPr lang="en-US" dirty="0"/>
          </a:p>
        </p:txBody>
      </p:sp>
    </p:spTree>
    <p:extLst>
      <p:ext uri="{BB962C8B-B14F-4D97-AF65-F5344CB8AC3E}">
        <p14:creationId xmlns:p14="http://schemas.microsoft.com/office/powerpoint/2010/main" val="3171583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1F98BA"/>
                </a:solidFill>
              </a:rPr>
              <a:t>Who is Eligible?</a:t>
            </a:r>
          </a:p>
        </p:txBody>
      </p:sp>
      <p:sp>
        <p:nvSpPr>
          <p:cNvPr id="3" name="Content Placeholder 2"/>
          <p:cNvSpPr>
            <a:spLocks noGrp="1"/>
          </p:cNvSpPr>
          <p:nvPr>
            <p:ph sz="half" idx="1"/>
          </p:nvPr>
        </p:nvSpPr>
        <p:spPr>
          <a:xfrm>
            <a:off x="724395" y="1554480"/>
            <a:ext cx="5879605" cy="4719320"/>
          </a:xfrm>
        </p:spPr>
        <p:txBody>
          <a:bodyPr>
            <a:normAutofit fontScale="92500" lnSpcReduction="20000"/>
          </a:bodyPr>
          <a:lstStyle/>
          <a:p>
            <a:pPr fontAlgn="base">
              <a:buClr>
                <a:srgbClr val="1F98BA"/>
              </a:buClr>
              <a:buFont typeface="Wingdings" panose="05000000000000000000" pitchFamily="2" charset="2"/>
              <a:buChar char="§"/>
            </a:pPr>
            <a:r>
              <a:rPr lang="en-US" dirty="0"/>
              <a:t>Rural, not-for-profit or public entities of the following types are eligible:</a:t>
            </a:r>
          </a:p>
          <a:p>
            <a:pPr lvl="1" fontAlgn="base">
              <a:buClr>
                <a:srgbClr val="1F98BA"/>
              </a:buClr>
              <a:buFont typeface="Wingdings" panose="05000000000000000000" pitchFamily="2" charset="2"/>
              <a:buChar char="§"/>
            </a:pPr>
            <a:r>
              <a:rPr lang="en-US" dirty="0"/>
              <a:t>Post-secondary educational institutions offering health care instruction, such as teaching hospitals or medical schools</a:t>
            </a:r>
          </a:p>
          <a:p>
            <a:pPr lvl="1" fontAlgn="base">
              <a:buClr>
                <a:srgbClr val="1F98BA"/>
              </a:buClr>
              <a:buFont typeface="Wingdings" panose="05000000000000000000" pitchFamily="2" charset="2"/>
              <a:buChar char="§"/>
            </a:pPr>
            <a:r>
              <a:rPr lang="en-US" dirty="0"/>
              <a:t>Community health centers or health centers providing health care to migrants</a:t>
            </a:r>
          </a:p>
          <a:p>
            <a:pPr lvl="1" fontAlgn="base">
              <a:buClr>
                <a:srgbClr val="1F98BA"/>
              </a:buClr>
              <a:buFont typeface="Wingdings" panose="05000000000000000000" pitchFamily="2" charset="2"/>
              <a:buChar char="§"/>
            </a:pPr>
            <a:r>
              <a:rPr lang="en-US" dirty="0"/>
              <a:t>Local health departments or agencies</a:t>
            </a:r>
          </a:p>
          <a:p>
            <a:pPr lvl="1" fontAlgn="base">
              <a:buClr>
                <a:srgbClr val="1F98BA"/>
              </a:buClr>
              <a:buFont typeface="Wingdings" panose="05000000000000000000" pitchFamily="2" charset="2"/>
              <a:buChar char="§"/>
            </a:pPr>
            <a:r>
              <a:rPr lang="en-US" dirty="0"/>
              <a:t>Community mental health centers including behavioral health</a:t>
            </a:r>
          </a:p>
          <a:p>
            <a:pPr lvl="1" fontAlgn="base">
              <a:buClr>
                <a:srgbClr val="1F98BA"/>
              </a:buClr>
              <a:buFont typeface="Wingdings" panose="05000000000000000000" pitchFamily="2" charset="2"/>
              <a:buChar char="§"/>
            </a:pPr>
            <a:r>
              <a:rPr lang="en-US" dirty="0"/>
              <a:t>Not-for-profit hospitals</a:t>
            </a:r>
          </a:p>
          <a:p>
            <a:pPr lvl="1" fontAlgn="base">
              <a:buClr>
                <a:srgbClr val="1F98BA"/>
              </a:buClr>
              <a:buFont typeface="Wingdings" panose="05000000000000000000" pitchFamily="2" charset="2"/>
              <a:buChar char="§"/>
            </a:pPr>
            <a:r>
              <a:rPr lang="en-US" dirty="0"/>
              <a:t>Rural health clinics, including mobile clinics</a:t>
            </a:r>
          </a:p>
          <a:p>
            <a:pPr lvl="1" fontAlgn="base">
              <a:buClr>
                <a:srgbClr val="1F98BA"/>
              </a:buClr>
              <a:buFont typeface="Wingdings" panose="05000000000000000000" pitchFamily="2" charset="2"/>
              <a:buChar char="§"/>
            </a:pPr>
            <a:r>
              <a:rPr lang="en-US" dirty="0"/>
              <a:t>Dedicated emergency room of a rural for-profit hospital</a:t>
            </a:r>
          </a:p>
          <a:p>
            <a:pPr lvl="1" fontAlgn="base">
              <a:buClr>
                <a:srgbClr val="1F98BA"/>
              </a:buClr>
              <a:buFont typeface="Wingdings" panose="05000000000000000000" pitchFamily="2" charset="2"/>
              <a:buChar char="§"/>
            </a:pPr>
            <a:r>
              <a:rPr lang="en-US" dirty="0"/>
              <a:t>Skilled Nursing Facilities (SNFs) (effective January 1, 2017).</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32613" y="1816100"/>
            <a:ext cx="4824412" cy="2872600"/>
          </a:xfrm>
        </p:spPr>
      </p:pic>
    </p:spTree>
    <p:extLst>
      <p:ext uri="{BB962C8B-B14F-4D97-AF65-F5344CB8AC3E}">
        <p14:creationId xmlns:p14="http://schemas.microsoft.com/office/powerpoint/2010/main" val="1755138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1F98BA"/>
                </a:solidFill>
              </a:rPr>
              <a:t>Eligible Products</a:t>
            </a:r>
          </a:p>
        </p:txBody>
      </p:sp>
      <p:sp>
        <p:nvSpPr>
          <p:cNvPr id="3" name="Content Placeholder 2"/>
          <p:cNvSpPr>
            <a:spLocks noGrp="1"/>
          </p:cNvSpPr>
          <p:nvPr>
            <p:ph sz="half" idx="1"/>
          </p:nvPr>
        </p:nvSpPr>
        <p:spPr/>
        <p:txBody>
          <a:bodyPr>
            <a:normAutofit lnSpcReduction="10000"/>
          </a:bodyPr>
          <a:lstStyle/>
          <a:p>
            <a:pPr>
              <a:buClr>
                <a:srgbClr val="1F98BA"/>
              </a:buClr>
              <a:buFont typeface="Wingdings" panose="05000000000000000000" pitchFamily="2" charset="2"/>
              <a:buChar char="§"/>
            </a:pPr>
            <a:r>
              <a:rPr lang="en-US" dirty="0"/>
              <a:t>Primary Rate Interface (PRI)</a:t>
            </a:r>
          </a:p>
          <a:p>
            <a:pPr>
              <a:buClr>
                <a:srgbClr val="1F98BA"/>
              </a:buClr>
              <a:buFont typeface="Wingdings" panose="05000000000000000000" pitchFamily="2" charset="2"/>
              <a:buChar char="§"/>
            </a:pPr>
            <a:r>
              <a:rPr lang="en-US" dirty="0"/>
              <a:t>Session Initiation Protocol (SIP)</a:t>
            </a:r>
          </a:p>
          <a:p>
            <a:pPr>
              <a:buClr>
                <a:srgbClr val="1F98BA"/>
              </a:buClr>
              <a:buFont typeface="Wingdings" panose="05000000000000000000" pitchFamily="2" charset="2"/>
              <a:buChar char="§"/>
            </a:pPr>
            <a:r>
              <a:rPr lang="en-US" dirty="0"/>
              <a:t>Broadband/Internet</a:t>
            </a:r>
          </a:p>
          <a:p>
            <a:pPr>
              <a:buClr>
                <a:srgbClr val="1F98BA"/>
              </a:buClr>
              <a:buFont typeface="Wingdings" panose="05000000000000000000" pitchFamily="2" charset="2"/>
              <a:buChar char="§"/>
            </a:pPr>
            <a:r>
              <a:rPr lang="en-US" dirty="0"/>
              <a:t>Network Equipment </a:t>
            </a:r>
          </a:p>
          <a:p>
            <a:pPr lvl="1">
              <a:buClr>
                <a:srgbClr val="1F98BA"/>
              </a:buClr>
              <a:buFont typeface="Wingdings" panose="05000000000000000000" pitchFamily="2" charset="2"/>
              <a:buChar char="§"/>
            </a:pPr>
            <a:r>
              <a:rPr lang="en-US" dirty="0"/>
              <a:t>Switches</a:t>
            </a:r>
          </a:p>
          <a:p>
            <a:pPr lvl="1">
              <a:buClr>
                <a:srgbClr val="1F98BA"/>
              </a:buClr>
              <a:buFont typeface="Wingdings" panose="05000000000000000000" pitchFamily="2" charset="2"/>
              <a:buChar char="§"/>
            </a:pPr>
            <a:r>
              <a:rPr lang="en-US" dirty="0"/>
              <a:t>Routers</a:t>
            </a:r>
          </a:p>
          <a:p>
            <a:pPr lvl="1">
              <a:buClr>
                <a:srgbClr val="1F98BA"/>
              </a:buClr>
              <a:buFont typeface="Wingdings" panose="05000000000000000000" pitchFamily="2" charset="2"/>
              <a:buChar char="§"/>
            </a:pPr>
            <a:r>
              <a:rPr lang="en-US" dirty="0"/>
              <a:t>Firewall (on-premise or hosted)</a:t>
            </a:r>
          </a:p>
          <a:p>
            <a:pPr lvl="1">
              <a:buClr>
                <a:srgbClr val="1F98BA"/>
              </a:buClr>
              <a:buFont typeface="Wingdings" panose="05000000000000000000" pitchFamily="2" charset="2"/>
              <a:buChar char="§"/>
            </a:pPr>
            <a:r>
              <a:rPr lang="en-US" dirty="0"/>
              <a:t> Maintenance of the above </a:t>
            </a:r>
          </a:p>
          <a:p>
            <a:pPr>
              <a:buClr>
                <a:srgbClr val="1F98BA"/>
              </a:buClr>
              <a:buFont typeface="Wingdings" panose="05000000000000000000" pitchFamily="2" charset="2"/>
              <a:buChar char="§"/>
            </a:pPr>
            <a:r>
              <a:rPr lang="en-US" dirty="0"/>
              <a:t>Construction costs</a:t>
            </a:r>
          </a:p>
          <a:p>
            <a:pPr>
              <a:buClr>
                <a:srgbClr val="1F98BA"/>
              </a:buClr>
              <a:buFont typeface="Wingdings" panose="05000000000000000000" pitchFamily="2" charset="2"/>
              <a:buChar char="§"/>
            </a:pPr>
            <a:r>
              <a:rPr lang="en-US" dirty="0"/>
              <a:t> Dark Fiber</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95369" y="2697480"/>
            <a:ext cx="2919095" cy="2919095"/>
          </a:xfrm>
        </p:spPr>
      </p:pic>
    </p:spTree>
    <p:extLst>
      <p:ext uri="{BB962C8B-B14F-4D97-AF65-F5344CB8AC3E}">
        <p14:creationId xmlns:p14="http://schemas.microsoft.com/office/powerpoint/2010/main" val="3683022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1F98BA"/>
                </a:solidFill>
              </a:rPr>
              <a:t>SC Health Care Broadband Consortium</a:t>
            </a:r>
          </a:p>
        </p:txBody>
      </p:sp>
      <p:sp>
        <p:nvSpPr>
          <p:cNvPr id="3" name="Content Placeholder 2"/>
          <p:cNvSpPr>
            <a:spLocks noGrp="1"/>
          </p:cNvSpPr>
          <p:nvPr>
            <p:ph sz="half" idx="1"/>
          </p:nvPr>
        </p:nvSpPr>
        <p:spPr>
          <a:xfrm>
            <a:off x="1154954" y="2146300"/>
            <a:ext cx="9924938" cy="3873501"/>
          </a:xfrm>
        </p:spPr>
        <p:txBody>
          <a:bodyPr>
            <a:normAutofit/>
          </a:bodyPr>
          <a:lstStyle/>
          <a:p>
            <a:pPr>
              <a:buClr>
                <a:srgbClr val="1F98BA"/>
              </a:buClr>
              <a:buFont typeface="Wingdings" panose="05000000000000000000" pitchFamily="2" charset="2"/>
              <a:buChar char="§"/>
            </a:pPr>
            <a:r>
              <a:rPr lang="en-US" dirty="0"/>
              <a:t>Private Healthcare Network</a:t>
            </a:r>
          </a:p>
          <a:p>
            <a:pPr>
              <a:buClr>
                <a:srgbClr val="1F98BA"/>
              </a:buClr>
              <a:buFont typeface="Wingdings" panose="05000000000000000000" pitchFamily="2" charset="2"/>
              <a:buChar char="§"/>
            </a:pPr>
            <a:r>
              <a:rPr lang="en-US" dirty="0"/>
              <a:t>Denial of Service Protection</a:t>
            </a:r>
          </a:p>
          <a:p>
            <a:pPr>
              <a:buClr>
                <a:srgbClr val="1F98BA"/>
              </a:buClr>
              <a:buFont typeface="Wingdings" panose="05000000000000000000" pitchFamily="2" charset="2"/>
              <a:buChar char="§"/>
            </a:pPr>
            <a:r>
              <a:rPr lang="en-US" dirty="0"/>
              <a:t>Only healthcare entities allowed on the Network</a:t>
            </a:r>
          </a:p>
          <a:p>
            <a:pPr>
              <a:buClr>
                <a:srgbClr val="1F98BA"/>
              </a:buClr>
              <a:buFont typeface="Wingdings" panose="05000000000000000000" pitchFamily="2" charset="2"/>
              <a:buChar char="§"/>
            </a:pPr>
            <a:r>
              <a:rPr lang="en-US" dirty="0"/>
              <a:t>Video Conferencing/Telehealth infrastructure available for use</a:t>
            </a:r>
          </a:p>
          <a:p>
            <a:pPr lvl="1">
              <a:buClr>
                <a:srgbClr val="1F98BA"/>
              </a:buClr>
              <a:buFont typeface="Wingdings" panose="05000000000000000000" pitchFamily="2" charset="2"/>
              <a:buChar char="§"/>
            </a:pPr>
            <a:r>
              <a:rPr lang="en-US" dirty="0"/>
              <a:t>Cisco</a:t>
            </a:r>
          </a:p>
          <a:p>
            <a:pPr lvl="1">
              <a:buClr>
                <a:srgbClr val="1F98BA"/>
              </a:buClr>
              <a:buFont typeface="Wingdings" panose="05000000000000000000" pitchFamily="2" charset="2"/>
              <a:buChar char="§"/>
            </a:pPr>
            <a:r>
              <a:rPr lang="en-US" dirty="0" err="1"/>
              <a:t>Vidyo</a:t>
            </a:r>
            <a:endParaRPr lang="en-US" dirty="0"/>
          </a:p>
        </p:txBody>
      </p:sp>
    </p:spTree>
    <p:extLst>
      <p:ext uri="{BB962C8B-B14F-4D97-AF65-F5344CB8AC3E}">
        <p14:creationId xmlns:p14="http://schemas.microsoft.com/office/powerpoint/2010/main" val="3167072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1F98BA"/>
                </a:solidFill>
              </a:rPr>
              <a:t>How Funding Works</a:t>
            </a:r>
          </a:p>
        </p:txBody>
      </p:sp>
      <p:sp>
        <p:nvSpPr>
          <p:cNvPr id="3" name="Content Placeholder 2"/>
          <p:cNvSpPr>
            <a:spLocks noGrp="1"/>
          </p:cNvSpPr>
          <p:nvPr>
            <p:ph idx="1"/>
          </p:nvPr>
        </p:nvSpPr>
        <p:spPr>
          <a:xfrm>
            <a:off x="838200" y="1690688"/>
            <a:ext cx="10515600" cy="4486275"/>
          </a:xfrm>
        </p:spPr>
        <p:txBody>
          <a:bodyPr>
            <a:normAutofit fontScale="92500" lnSpcReduction="10000"/>
          </a:bodyPr>
          <a:lstStyle/>
          <a:p>
            <a:pPr>
              <a:buClr>
                <a:srgbClr val="1F98BA"/>
              </a:buClr>
              <a:buFont typeface="Wingdings" panose="05000000000000000000" pitchFamily="2" charset="2"/>
              <a:buChar char="§"/>
            </a:pPr>
            <a:r>
              <a:rPr lang="en-US" dirty="0"/>
              <a:t>Submission of Letter of Agency (LOA) which gives PCC the authority to submit on behalf of the HCP</a:t>
            </a:r>
          </a:p>
          <a:p>
            <a:pPr>
              <a:buClr>
                <a:srgbClr val="1F98BA"/>
              </a:buClr>
              <a:buFont typeface="Wingdings" panose="05000000000000000000" pitchFamily="2" charset="2"/>
              <a:buChar char="§"/>
            </a:pPr>
            <a:r>
              <a:rPr lang="en-US" dirty="0"/>
              <a:t>PCC will file for HCP Eligibility</a:t>
            </a:r>
          </a:p>
          <a:p>
            <a:pPr>
              <a:buClr>
                <a:srgbClr val="1F98BA"/>
              </a:buClr>
              <a:buFont typeface="Wingdings" panose="05000000000000000000" pitchFamily="2" charset="2"/>
              <a:buChar char="§"/>
            </a:pPr>
            <a:r>
              <a:rPr lang="en-US" dirty="0"/>
              <a:t>HCP will receive quotes from vendors on contract</a:t>
            </a:r>
          </a:p>
          <a:p>
            <a:pPr>
              <a:buClr>
                <a:srgbClr val="1F98BA"/>
              </a:buClr>
              <a:buFont typeface="Wingdings" panose="05000000000000000000" pitchFamily="2" charset="2"/>
              <a:buChar char="§"/>
            </a:pPr>
            <a:r>
              <a:rPr lang="en-US" dirty="0"/>
              <a:t>PCC will make a funding request on behalf of HCP (currently one filing window per year) thru May 31 for funding to begin July 1 of that same year.  Although it may take longer for USAC to approve, it will be retroactive to that start date of July 1.</a:t>
            </a:r>
          </a:p>
          <a:p>
            <a:pPr>
              <a:buClr>
                <a:srgbClr val="1F98BA"/>
              </a:buClr>
              <a:buFont typeface="Wingdings" panose="05000000000000000000" pitchFamily="2" charset="2"/>
              <a:buChar char="§"/>
            </a:pPr>
            <a:r>
              <a:rPr lang="en-US" dirty="0"/>
              <a:t>PCC and HCP receive a USAC funding commitment letter </a:t>
            </a:r>
          </a:p>
          <a:p>
            <a:pPr>
              <a:buClr>
                <a:srgbClr val="1F98BA"/>
              </a:buClr>
              <a:buFont typeface="Wingdings" panose="05000000000000000000" pitchFamily="2" charset="2"/>
              <a:buChar char="§"/>
            </a:pPr>
            <a:r>
              <a:rPr lang="en-US" dirty="0"/>
              <a:t>PCC will invoice USAC on behalf of HCP monthly, once the HCP has met their 35% obligation</a:t>
            </a:r>
          </a:p>
        </p:txBody>
      </p:sp>
    </p:spTree>
    <p:extLst>
      <p:ext uri="{BB962C8B-B14F-4D97-AF65-F5344CB8AC3E}">
        <p14:creationId xmlns:p14="http://schemas.microsoft.com/office/powerpoint/2010/main" val="4263185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1F98BA"/>
                </a:solidFill>
              </a:rPr>
              <a:t>New in 2019</a:t>
            </a:r>
            <a:br>
              <a:rPr lang="en-US" b="1" dirty="0">
                <a:solidFill>
                  <a:srgbClr val="1F98BA"/>
                </a:solidFill>
              </a:rPr>
            </a:br>
            <a:r>
              <a:rPr lang="en-US" b="1" dirty="0">
                <a:solidFill>
                  <a:srgbClr val="1F98BA"/>
                </a:solidFill>
              </a:rPr>
              <a:t>Request For Proposal (RFP)</a:t>
            </a:r>
          </a:p>
        </p:txBody>
      </p:sp>
      <p:sp>
        <p:nvSpPr>
          <p:cNvPr id="3" name="Content Placeholder 2"/>
          <p:cNvSpPr>
            <a:spLocks noGrp="1"/>
          </p:cNvSpPr>
          <p:nvPr>
            <p:ph sz="half" idx="1"/>
          </p:nvPr>
        </p:nvSpPr>
        <p:spPr/>
        <p:txBody>
          <a:bodyPr>
            <a:normAutofit/>
          </a:bodyPr>
          <a:lstStyle/>
          <a:p>
            <a:pPr>
              <a:buClr>
                <a:srgbClr val="1F98BA"/>
              </a:buClr>
              <a:buFont typeface="Wingdings" panose="05000000000000000000" pitchFamily="2" charset="2"/>
              <a:buChar char="§"/>
            </a:pPr>
            <a:r>
              <a:rPr lang="en-US" dirty="0"/>
              <a:t>Add additional providers in SC to the PCC list of Evergreen contract providers</a:t>
            </a:r>
          </a:p>
          <a:p>
            <a:pPr>
              <a:buClr>
                <a:srgbClr val="1F98BA"/>
              </a:buClr>
              <a:buFont typeface="Wingdings" panose="05000000000000000000" pitchFamily="2" charset="2"/>
              <a:buChar char="§"/>
            </a:pPr>
            <a:r>
              <a:rPr lang="en-US" dirty="0"/>
              <a:t>Currently on Contract as of </a:t>
            </a:r>
          </a:p>
          <a:p>
            <a:pPr marL="0" indent="0">
              <a:buClr>
                <a:srgbClr val="1F98BA"/>
              </a:buClr>
              <a:buNone/>
            </a:pPr>
            <a:r>
              <a:rPr lang="en-US" dirty="0"/>
              <a:t>   April 2019</a:t>
            </a:r>
          </a:p>
          <a:p>
            <a:pPr lvl="1">
              <a:buClr>
                <a:srgbClr val="1F98BA"/>
              </a:buClr>
              <a:buFont typeface="Wingdings" panose="05000000000000000000" pitchFamily="2" charset="2"/>
              <a:buChar char="§"/>
            </a:pPr>
            <a:r>
              <a:rPr lang="en-US" dirty="0"/>
              <a:t>Spirit Communications</a:t>
            </a:r>
          </a:p>
          <a:p>
            <a:pPr lvl="1">
              <a:buClr>
                <a:srgbClr val="1F98BA"/>
              </a:buClr>
              <a:buFont typeface="Wingdings" panose="05000000000000000000" pitchFamily="2" charset="2"/>
              <a:buChar char="§"/>
            </a:pPr>
            <a:r>
              <a:rPr lang="en-US" dirty="0"/>
              <a:t>Spectrum</a:t>
            </a:r>
          </a:p>
          <a:p>
            <a:pPr lvl="1">
              <a:buClr>
                <a:srgbClr val="1F98BA"/>
              </a:buClr>
              <a:buFont typeface="Wingdings" panose="05000000000000000000" pitchFamily="2" charset="2"/>
              <a:buChar char="§"/>
            </a:pPr>
            <a:r>
              <a:rPr lang="en-US" dirty="0" err="1"/>
              <a:t>Hargray</a:t>
            </a:r>
            <a:r>
              <a:rPr lang="en-US" dirty="0"/>
              <a:t> </a:t>
            </a:r>
          </a:p>
          <a:p>
            <a:pPr lvl="1">
              <a:buClr>
                <a:srgbClr val="1F98BA"/>
              </a:buClr>
              <a:buFont typeface="Wingdings" panose="05000000000000000000" pitchFamily="2" charset="2"/>
              <a:buChar char="§"/>
            </a:pPr>
            <a:r>
              <a:rPr lang="en-US" dirty="0" err="1"/>
              <a:t>Hillsouth</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15149" y="2704105"/>
            <a:ext cx="4117975" cy="2744305"/>
          </a:xfrm>
        </p:spPr>
      </p:pic>
    </p:spTree>
    <p:extLst>
      <p:ext uri="{BB962C8B-B14F-4D97-AF65-F5344CB8AC3E}">
        <p14:creationId xmlns:p14="http://schemas.microsoft.com/office/powerpoint/2010/main" val="3215700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1F98BA"/>
                </a:solidFill>
              </a:rPr>
              <a:t>    Questions?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5494" y="4986597"/>
            <a:ext cx="3478530" cy="1127044"/>
          </a:xfrm>
          <a:prstGeom prst="rect">
            <a:avLst/>
          </a:prstGeom>
        </p:spPr>
      </p:pic>
      <p:sp>
        <p:nvSpPr>
          <p:cNvPr id="5" name="TextBox 4"/>
          <p:cNvSpPr txBox="1"/>
          <p:nvPr/>
        </p:nvSpPr>
        <p:spPr>
          <a:xfrm>
            <a:off x="2406650" y="2103437"/>
            <a:ext cx="7378700" cy="1200329"/>
          </a:xfrm>
          <a:prstGeom prst="rect">
            <a:avLst/>
          </a:prstGeom>
          <a:noFill/>
        </p:spPr>
        <p:txBody>
          <a:bodyPr wrap="square" rtlCol="0">
            <a:spAutoFit/>
          </a:bodyPr>
          <a:lstStyle/>
          <a:p>
            <a:pPr algn="ctr"/>
            <a:r>
              <a:rPr lang="en-US" sz="2400" dirty="0"/>
              <a:t>Matt Hiatt, Technology Director</a:t>
            </a:r>
          </a:p>
          <a:p>
            <a:pPr algn="ctr"/>
            <a:r>
              <a:rPr lang="en-US" sz="2400" dirty="0">
                <a:solidFill>
                  <a:srgbClr val="1F98BA"/>
                </a:solidFill>
              </a:rPr>
              <a:t>matth@palmettocareconnections.org</a:t>
            </a:r>
          </a:p>
          <a:p>
            <a:pPr algn="ctr"/>
            <a:r>
              <a:rPr lang="en-US" sz="2400" dirty="0"/>
              <a:t>Mobile: 803-308-1825</a:t>
            </a:r>
          </a:p>
        </p:txBody>
      </p:sp>
    </p:spTree>
    <p:extLst>
      <p:ext uri="{BB962C8B-B14F-4D97-AF65-F5344CB8AC3E}">
        <p14:creationId xmlns:p14="http://schemas.microsoft.com/office/powerpoint/2010/main" val="4014569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1F98BA"/>
                </a:solidFill>
              </a:rPr>
              <a:t>What is Palmetto Care Connections (PCC)?</a:t>
            </a:r>
          </a:p>
        </p:txBody>
      </p:sp>
      <p:sp>
        <p:nvSpPr>
          <p:cNvPr id="3" name="Content Placeholder 2"/>
          <p:cNvSpPr>
            <a:spLocks noGrp="1"/>
          </p:cNvSpPr>
          <p:nvPr>
            <p:ph idx="1"/>
          </p:nvPr>
        </p:nvSpPr>
        <p:spPr>
          <a:xfrm>
            <a:off x="838200" y="1600200"/>
            <a:ext cx="10515600" cy="4576763"/>
          </a:xfrm>
        </p:spPr>
        <p:txBody>
          <a:bodyPr>
            <a:normAutofit/>
          </a:bodyPr>
          <a:lstStyle/>
          <a:p>
            <a:pPr>
              <a:buClr>
                <a:srgbClr val="1F98BA"/>
              </a:buClr>
              <a:buFont typeface="Wingdings" panose="05000000000000000000" pitchFamily="2" charset="2"/>
              <a:buChar char="§"/>
            </a:pPr>
            <a:r>
              <a:rPr lang="en-US" dirty="0"/>
              <a:t>501(c)(3) telehealth network formed in 2010</a:t>
            </a:r>
          </a:p>
          <a:p>
            <a:pPr>
              <a:buClr>
                <a:srgbClr val="1F98BA"/>
              </a:buClr>
              <a:buFont typeface="Wingdings" panose="05000000000000000000" pitchFamily="2" charset="2"/>
              <a:buChar char="§"/>
            </a:pPr>
            <a:r>
              <a:rPr lang="en-US" dirty="0">
                <a:cs typeface="Arial" panose="020B0604020202020204" pitchFamily="34" charset="0"/>
              </a:rPr>
              <a:t>Vision: To increase access to quality health care for rural and underserved South Carolinians through broadband expansion, innovative technologies and linking providers to telemedicine programs.</a:t>
            </a:r>
          </a:p>
          <a:p>
            <a:pPr>
              <a:buClr>
                <a:srgbClr val="1F98BA"/>
              </a:buClr>
              <a:buFont typeface="Wingdings" panose="05000000000000000000" pitchFamily="2" charset="2"/>
              <a:buChar char="§"/>
            </a:pPr>
            <a:r>
              <a:rPr lang="en-US" dirty="0">
                <a:cs typeface="Arial" panose="020B0604020202020204" pitchFamily="34" charset="0"/>
              </a:rPr>
              <a:t>Mission: To assist health and human service providers in keeping health care local and delivering quality services to rural and underserved South Carolinians through broadband, technology and telehealth.</a:t>
            </a:r>
          </a:p>
          <a:p>
            <a:pPr marL="0" indent="0">
              <a:buNone/>
            </a:pPr>
            <a:endParaRPr lang="en-US" dirty="0"/>
          </a:p>
        </p:txBody>
      </p:sp>
    </p:spTree>
    <p:extLst>
      <p:ext uri="{BB962C8B-B14F-4D97-AF65-F5344CB8AC3E}">
        <p14:creationId xmlns:p14="http://schemas.microsoft.com/office/powerpoint/2010/main" val="3629360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1F98BA"/>
                </a:solidFill>
              </a:rPr>
              <a:t>Palmetto Care Connections / SC Telehealth Alliance</a:t>
            </a:r>
            <a:br>
              <a:rPr lang="en-US" b="1" dirty="0">
                <a:solidFill>
                  <a:srgbClr val="1F98BA"/>
                </a:solidFill>
              </a:rPr>
            </a:br>
            <a:endParaRPr lang="en-US" b="1" dirty="0">
              <a:solidFill>
                <a:srgbClr val="1F98BA"/>
              </a:solidFill>
            </a:endParaRPr>
          </a:p>
        </p:txBody>
      </p:sp>
      <p:sp>
        <p:nvSpPr>
          <p:cNvPr id="3" name="Content Placeholder 2"/>
          <p:cNvSpPr>
            <a:spLocks noGrp="1"/>
          </p:cNvSpPr>
          <p:nvPr>
            <p:ph idx="1"/>
          </p:nvPr>
        </p:nvSpPr>
        <p:spPr>
          <a:xfrm>
            <a:off x="838200" y="1854200"/>
            <a:ext cx="10515600" cy="4322763"/>
          </a:xfrm>
        </p:spPr>
        <p:txBody>
          <a:bodyPr>
            <a:normAutofit/>
          </a:bodyPr>
          <a:lstStyle/>
          <a:p>
            <a:pPr>
              <a:buClr>
                <a:srgbClr val="1F98BA"/>
              </a:buClr>
              <a:buFont typeface="Wingdings" panose="05000000000000000000" pitchFamily="2" charset="2"/>
              <a:buChar char="§"/>
            </a:pPr>
            <a:r>
              <a:rPr lang="en-US" dirty="0"/>
              <a:t>PCC’s focus is to improve access to care through use of telehealth, broadband and technology in the rural/underserved communities of SC.  PCC serves as advocate/voice for rural/underserved providers and serves as the Broadband Consortium Leader for SC.</a:t>
            </a:r>
          </a:p>
          <a:p>
            <a:pPr>
              <a:buClr>
                <a:srgbClr val="1F98BA"/>
              </a:buClr>
              <a:buFont typeface="Wingdings" panose="05000000000000000000" pitchFamily="2" charset="2"/>
              <a:buChar char="§"/>
            </a:pPr>
            <a:r>
              <a:rPr lang="en-US" dirty="0"/>
              <a:t>SCTA’s focus is to build a statewide open access telehealth network and to expand telehealth services across SC.  SCTA works with the health systems and other health care providers in the state to bring specialty services to the rural/underserved communities. The Strategic Plan supports broadband expansion</a:t>
            </a:r>
          </a:p>
          <a:p>
            <a:pPr marL="0" indent="0">
              <a:buNone/>
            </a:pPr>
            <a:endParaRPr lang="en-US" dirty="0"/>
          </a:p>
        </p:txBody>
      </p:sp>
    </p:spTree>
    <p:extLst>
      <p:ext uri="{BB962C8B-B14F-4D97-AF65-F5344CB8AC3E}">
        <p14:creationId xmlns:p14="http://schemas.microsoft.com/office/powerpoint/2010/main" val="393794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1F98BA"/>
                </a:solidFill>
              </a:rPr>
              <a:t>Increasing Broadband in SC</a:t>
            </a:r>
          </a:p>
        </p:txBody>
      </p:sp>
      <p:sp>
        <p:nvSpPr>
          <p:cNvPr id="3" name="Content Placeholder 2"/>
          <p:cNvSpPr>
            <a:spLocks noGrp="1"/>
          </p:cNvSpPr>
          <p:nvPr>
            <p:ph idx="1"/>
          </p:nvPr>
        </p:nvSpPr>
        <p:spPr>
          <a:xfrm>
            <a:off x="838200" y="1600200"/>
            <a:ext cx="10515600" cy="4576763"/>
          </a:xfrm>
        </p:spPr>
        <p:txBody>
          <a:bodyPr>
            <a:normAutofit lnSpcReduction="10000"/>
          </a:bodyPr>
          <a:lstStyle/>
          <a:p>
            <a:pPr>
              <a:buClr>
                <a:srgbClr val="1F98BA"/>
              </a:buClr>
              <a:buFont typeface="Wingdings" panose="05000000000000000000" pitchFamily="2" charset="2"/>
              <a:buChar char="§"/>
            </a:pPr>
            <a:r>
              <a:rPr lang="en-US" dirty="0"/>
              <a:t>Lack of Broadband proved to be challenging due to the limits in connectivity available to the majority of the providers in SC.  </a:t>
            </a:r>
          </a:p>
          <a:p>
            <a:pPr>
              <a:buClr>
                <a:srgbClr val="1F98BA"/>
              </a:buClr>
              <a:buFont typeface="Wingdings" panose="05000000000000000000" pitchFamily="2" charset="2"/>
              <a:buChar char="§"/>
            </a:pPr>
            <a:r>
              <a:rPr lang="en-US" dirty="0"/>
              <a:t>In 2015 Palmetto Care Connections became the Consortium Leader for the statewide health care Broadband Consortium for SC, called the Palmetto State Providers Network (PSPN)</a:t>
            </a:r>
          </a:p>
          <a:p>
            <a:pPr>
              <a:buClr>
                <a:srgbClr val="1F98BA"/>
              </a:buClr>
              <a:buFont typeface="Wingdings" panose="05000000000000000000" pitchFamily="2" charset="2"/>
              <a:buChar char="§"/>
            </a:pPr>
            <a:r>
              <a:rPr lang="en-US" dirty="0"/>
              <a:t>Since 2015, PCC has increased the number of circuits in the state that receive subsidy funding through the consortium from 95 to over 400 as of FY2018 filing.  With providers in our state experiencing reduced reimbursement rates, it is important to these providers to save money where possible.  Broadband and the cost of connecting to Broadband is typically a new expense to them and subsidies through the FCC’s Health Care Connect Fund make it doable</a:t>
            </a:r>
          </a:p>
        </p:txBody>
      </p:sp>
    </p:spTree>
    <p:extLst>
      <p:ext uri="{BB962C8B-B14F-4D97-AF65-F5344CB8AC3E}">
        <p14:creationId xmlns:p14="http://schemas.microsoft.com/office/powerpoint/2010/main" val="3766524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BC3EC-D860-4888-B6F3-9DEE8C873EDF}"/>
              </a:ext>
            </a:extLst>
          </p:cNvPr>
          <p:cNvSpPr>
            <a:spLocks noGrp="1"/>
          </p:cNvSpPr>
          <p:nvPr>
            <p:ph type="title"/>
          </p:nvPr>
        </p:nvSpPr>
        <p:spPr/>
        <p:txBody>
          <a:bodyPr/>
          <a:lstStyle/>
          <a:p>
            <a:r>
              <a:rPr lang="en-US" b="1" dirty="0">
                <a:solidFill>
                  <a:srgbClr val="1F98BA"/>
                </a:solidFill>
              </a:rPr>
              <a:t>What is Broadband?</a:t>
            </a:r>
          </a:p>
        </p:txBody>
      </p:sp>
      <p:sp>
        <p:nvSpPr>
          <p:cNvPr id="3" name="Content Placeholder 2">
            <a:extLst>
              <a:ext uri="{FF2B5EF4-FFF2-40B4-BE49-F238E27FC236}">
                <a16:creationId xmlns:a16="http://schemas.microsoft.com/office/drawing/2014/main" id="{1087E405-DD84-4297-80A1-AFC196D895EA}"/>
              </a:ext>
            </a:extLst>
          </p:cNvPr>
          <p:cNvSpPr>
            <a:spLocks noGrp="1"/>
          </p:cNvSpPr>
          <p:nvPr>
            <p:ph idx="1"/>
          </p:nvPr>
        </p:nvSpPr>
        <p:spPr/>
        <p:txBody>
          <a:bodyPr/>
          <a:lstStyle/>
          <a:p>
            <a:pPr>
              <a:buClr>
                <a:srgbClr val="1F98BA"/>
              </a:buClr>
              <a:buFont typeface="Wingdings" panose="05000000000000000000" pitchFamily="2" charset="2"/>
              <a:buChar char="§"/>
            </a:pPr>
            <a:r>
              <a:rPr lang="en-US" dirty="0"/>
              <a:t>Broadband refers to high-speed data transmission</a:t>
            </a:r>
          </a:p>
          <a:p>
            <a:pPr>
              <a:buClr>
                <a:srgbClr val="1F98BA"/>
              </a:buClr>
              <a:buFont typeface="Wingdings" panose="05000000000000000000" pitchFamily="2" charset="2"/>
              <a:buChar char="§"/>
            </a:pPr>
            <a:r>
              <a:rPr lang="en-US" dirty="0"/>
              <a:t>   Examples of the most common types of Broadband connections:</a:t>
            </a:r>
          </a:p>
          <a:p>
            <a:pPr lvl="1">
              <a:buClr>
                <a:srgbClr val="1F98BA"/>
              </a:buClr>
              <a:buFont typeface="Wingdings" panose="05000000000000000000" pitchFamily="2" charset="2"/>
              <a:buChar char="§"/>
            </a:pPr>
            <a:r>
              <a:rPr lang="en-US" dirty="0"/>
              <a:t>Cable Modem (Uses same cable as TV in your home)</a:t>
            </a:r>
          </a:p>
          <a:p>
            <a:pPr lvl="1">
              <a:buClr>
                <a:srgbClr val="1F98BA"/>
              </a:buClr>
              <a:buFont typeface="Wingdings" panose="05000000000000000000" pitchFamily="2" charset="2"/>
              <a:buChar char="§"/>
            </a:pPr>
            <a:r>
              <a:rPr lang="en-US" dirty="0"/>
              <a:t>DSL (Use your existing phone line)</a:t>
            </a:r>
          </a:p>
          <a:p>
            <a:pPr lvl="1">
              <a:buClr>
                <a:srgbClr val="1F98BA"/>
              </a:buClr>
              <a:buFont typeface="Wingdings" panose="05000000000000000000" pitchFamily="2" charset="2"/>
              <a:buChar char="§"/>
            </a:pPr>
            <a:r>
              <a:rPr lang="en-US" dirty="0"/>
              <a:t>Fiber-Optic</a:t>
            </a:r>
          </a:p>
          <a:p>
            <a:pPr lvl="1">
              <a:buClr>
                <a:srgbClr val="1F98BA"/>
              </a:buClr>
              <a:buFont typeface="Wingdings" panose="05000000000000000000" pitchFamily="2" charset="2"/>
              <a:buChar char="§"/>
            </a:pPr>
            <a:r>
              <a:rPr lang="en-US" dirty="0"/>
              <a:t>Satellite</a:t>
            </a:r>
          </a:p>
          <a:p>
            <a:pPr>
              <a:buClr>
                <a:srgbClr val="1F98BA"/>
              </a:buClr>
              <a:buFont typeface="Wingdings" panose="05000000000000000000" pitchFamily="2" charset="2"/>
              <a:buChar char="§"/>
            </a:pPr>
            <a:r>
              <a:rPr lang="en-US" dirty="0"/>
              <a:t>The FCC Broadband definition is 25Mbps download and 3Mbps upload.</a:t>
            </a:r>
            <a:br>
              <a:rPr lang="en-US" dirty="0"/>
            </a:br>
            <a:r>
              <a:rPr lang="en-US" dirty="0"/>
              <a:t>(In 2010 it was 4Mbps download and 1Mbps upload)</a:t>
            </a:r>
          </a:p>
          <a:p>
            <a:endParaRPr lang="en-US" dirty="0"/>
          </a:p>
        </p:txBody>
      </p:sp>
    </p:spTree>
    <p:extLst>
      <p:ext uri="{BB962C8B-B14F-4D97-AF65-F5344CB8AC3E}">
        <p14:creationId xmlns:p14="http://schemas.microsoft.com/office/powerpoint/2010/main" val="3133178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535459"/>
            <a:ext cx="8761413" cy="620241"/>
          </a:xfrm>
        </p:spPr>
        <p:txBody>
          <a:bodyPr>
            <a:normAutofit fontScale="90000"/>
          </a:bodyPr>
          <a:lstStyle/>
          <a:p>
            <a:br>
              <a:rPr lang="en-US" dirty="0"/>
            </a:br>
            <a:r>
              <a:rPr lang="en-US" b="1" dirty="0">
                <a:solidFill>
                  <a:srgbClr val="1F98BA"/>
                </a:solidFill>
              </a:rPr>
              <a:t>What is the Health Care Connect Fund?</a:t>
            </a:r>
          </a:p>
        </p:txBody>
      </p:sp>
      <p:sp>
        <p:nvSpPr>
          <p:cNvPr id="3" name="Content Placeholder 2"/>
          <p:cNvSpPr>
            <a:spLocks noGrp="1"/>
          </p:cNvSpPr>
          <p:nvPr>
            <p:ph idx="1"/>
          </p:nvPr>
        </p:nvSpPr>
        <p:spPr>
          <a:xfrm>
            <a:off x="876300" y="1815737"/>
            <a:ext cx="10541000" cy="4506803"/>
          </a:xfrm>
        </p:spPr>
        <p:txBody>
          <a:bodyPr>
            <a:normAutofit fontScale="62500" lnSpcReduction="20000"/>
          </a:bodyPr>
          <a:lstStyle/>
          <a:p>
            <a:pPr>
              <a:buClr>
                <a:srgbClr val="1F98BA"/>
              </a:buClr>
              <a:buFont typeface="Wingdings" panose="05000000000000000000" pitchFamily="2" charset="2"/>
              <a:buChar char="§"/>
            </a:pPr>
            <a:r>
              <a:rPr lang="en-US" sz="4500" dirty="0"/>
              <a:t>Telecommunications’ companies are required by the Telecommunications Act of 1996 to make annual contributions that make up the Universal Service Fund. </a:t>
            </a:r>
          </a:p>
          <a:p>
            <a:pPr>
              <a:buClr>
                <a:srgbClr val="1F98BA"/>
              </a:buClr>
              <a:buFont typeface="Wingdings" panose="05000000000000000000" pitchFamily="2" charset="2"/>
              <a:buChar char="§"/>
            </a:pPr>
            <a:r>
              <a:rPr lang="en-US" sz="4500" dirty="0"/>
              <a:t>The Universal Services Administration Company (USAC) administers the disbursement of these universal service fund contributions to the four programs established by the Federal Communications Commission (FCC).</a:t>
            </a:r>
          </a:p>
          <a:p>
            <a:pPr lvl="1">
              <a:buClr>
                <a:srgbClr val="1F98BA"/>
              </a:buClr>
              <a:buFont typeface="Wingdings" panose="05000000000000000000" pitchFamily="2" charset="2"/>
              <a:buChar char="§"/>
            </a:pPr>
            <a:r>
              <a:rPr lang="en-US" sz="4500" dirty="0"/>
              <a:t>Schools and Libraries</a:t>
            </a:r>
          </a:p>
          <a:p>
            <a:pPr lvl="1">
              <a:buClr>
                <a:srgbClr val="1F98BA"/>
              </a:buClr>
              <a:buFont typeface="Wingdings" panose="05000000000000000000" pitchFamily="2" charset="2"/>
              <a:buChar char="§"/>
            </a:pPr>
            <a:r>
              <a:rPr lang="en-US" sz="4500" dirty="0"/>
              <a:t>High Cost Program</a:t>
            </a:r>
          </a:p>
          <a:p>
            <a:pPr lvl="1">
              <a:buClr>
                <a:srgbClr val="1F98BA"/>
              </a:buClr>
              <a:buFont typeface="Wingdings" panose="05000000000000000000" pitchFamily="2" charset="2"/>
              <a:buChar char="§"/>
            </a:pPr>
            <a:r>
              <a:rPr lang="en-US" sz="4500" dirty="0"/>
              <a:t>Lifeline Program</a:t>
            </a:r>
          </a:p>
          <a:p>
            <a:pPr lvl="1">
              <a:buClr>
                <a:srgbClr val="1F98BA"/>
              </a:buClr>
              <a:buFont typeface="Wingdings" panose="05000000000000000000" pitchFamily="2" charset="2"/>
              <a:buChar char="§"/>
            </a:pPr>
            <a:r>
              <a:rPr lang="en-US" sz="4500" b="1" dirty="0"/>
              <a:t>Rural Health Care Program</a:t>
            </a:r>
          </a:p>
          <a:p>
            <a:pPr>
              <a:buClr>
                <a:srgbClr val="1F98BA"/>
              </a:buClr>
              <a:buFont typeface="Wingdings" panose="05000000000000000000" pitchFamily="2" charset="2"/>
              <a:buChar char="§"/>
            </a:pPr>
            <a:endParaRPr lang="en-US" sz="3800" dirty="0"/>
          </a:p>
          <a:p>
            <a:pPr marL="0" indent="0" algn="ctr">
              <a:buNone/>
            </a:pPr>
            <a:r>
              <a:rPr lang="en-US" dirty="0"/>
              <a:t>  </a:t>
            </a:r>
          </a:p>
        </p:txBody>
      </p:sp>
    </p:spTree>
    <p:extLst>
      <p:ext uri="{BB962C8B-B14F-4D97-AF65-F5344CB8AC3E}">
        <p14:creationId xmlns:p14="http://schemas.microsoft.com/office/powerpoint/2010/main" val="744182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535459"/>
            <a:ext cx="8761413" cy="620241"/>
          </a:xfrm>
        </p:spPr>
        <p:txBody>
          <a:bodyPr>
            <a:normAutofit fontScale="90000"/>
          </a:bodyPr>
          <a:lstStyle/>
          <a:p>
            <a:br>
              <a:rPr lang="en-US" dirty="0"/>
            </a:br>
            <a:r>
              <a:rPr lang="en-US" b="1" dirty="0">
                <a:solidFill>
                  <a:srgbClr val="1F98BA"/>
                </a:solidFill>
              </a:rPr>
              <a:t>What is the Health Care Connect Fund?</a:t>
            </a:r>
          </a:p>
        </p:txBody>
      </p:sp>
      <p:sp>
        <p:nvSpPr>
          <p:cNvPr id="3" name="Content Placeholder 2"/>
          <p:cNvSpPr>
            <a:spLocks noGrp="1"/>
          </p:cNvSpPr>
          <p:nvPr>
            <p:ph idx="1"/>
          </p:nvPr>
        </p:nvSpPr>
        <p:spPr>
          <a:xfrm>
            <a:off x="876299" y="1676399"/>
            <a:ext cx="10867209" cy="4646141"/>
          </a:xfrm>
        </p:spPr>
        <p:txBody>
          <a:bodyPr>
            <a:normAutofit/>
          </a:bodyPr>
          <a:lstStyle/>
          <a:p>
            <a:pPr marL="0" indent="0">
              <a:buClr>
                <a:srgbClr val="1F98BA"/>
              </a:buClr>
              <a:buNone/>
            </a:pPr>
            <a:r>
              <a:rPr lang="en-US" b="1" dirty="0"/>
              <a:t>The Rural Health Care Program </a:t>
            </a:r>
          </a:p>
          <a:p>
            <a:pPr lvl="1">
              <a:buClr>
                <a:srgbClr val="1F98BA"/>
              </a:buClr>
              <a:buFont typeface="Wingdings" panose="05000000000000000000" pitchFamily="2" charset="2"/>
              <a:buChar char="§"/>
            </a:pPr>
            <a:r>
              <a:rPr lang="en-US" sz="2800" dirty="0"/>
              <a:t>Provides eligible rural Health Care Providers (HCP) up to a 65% flat discount on eligible expenses related to broadband connectivity.</a:t>
            </a:r>
          </a:p>
          <a:p>
            <a:pPr lvl="1">
              <a:buClr>
                <a:srgbClr val="1F98BA"/>
              </a:buClr>
              <a:buFont typeface="Wingdings" panose="05000000000000000000" pitchFamily="2" charset="2"/>
              <a:buChar char="§"/>
            </a:pPr>
            <a:r>
              <a:rPr lang="en-US" sz="2800" dirty="0"/>
              <a:t>$581 million a year is available to provide reduced rates to eligible health care providers.</a:t>
            </a:r>
          </a:p>
          <a:p>
            <a:pPr lvl="2">
              <a:buClr>
                <a:srgbClr val="1F98BA"/>
              </a:buClr>
              <a:buFont typeface="Wingdings" panose="05000000000000000000" pitchFamily="2" charset="2"/>
              <a:buChar char="§"/>
            </a:pPr>
            <a:r>
              <a:rPr lang="en-US" sz="2800" dirty="0"/>
              <a:t>Will be increased annually for inflation moving forward starting 2018.</a:t>
            </a:r>
          </a:p>
          <a:p>
            <a:pPr lvl="2">
              <a:buClr>
                <a:srgbClr val="1F98BA"/>
              </a:buClr>
              <a:buFont typeface="Wingdings" panose="05000000000000000000" pitchFamily="2" charset="2"/>
              <a:buChar char="§"/>
            </a:pPr>
            <a:r>
              <a:rPr lang="en-US" sz="2800" dirty="0"/>
              <a:t>The program request exceeded $700 Million in FY2018</a:t>
            </a:r>
          </a:p>
          <a:p>
            <a:pPr marL="0" indent="0" algn="ctr">
              <a:buNone/>
            </a:pPr>
            <a:r>
              <a:rPr lang="en-US" dirty="0"/>
              <a:t>  </a:t>
            </a:r>
          </a:p>
        </p:txBody>
      </p:sp>
    </p:spTree>
    <p:extLst>
      <p:ext uri="{BB962C8B-B14F-4D97-AF65-F5344CB8AC3E}">
        <p14:creationId xmlns:p14="http://schemas.microsoft.com/office/powerpoint/2010/main" val="3078543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0AEC0-5893-6644-AB21-BD4857998389}"/>
              </a:ext>
            </a:extLst>
          </p:cNvPr>
          <p:cNvSpPr>
            <a:spLocks noGrp="1"/>
          </p:cNvSpPr>
          <p:nvPr>
            <p:ph type="title"/>
          </p:nvPr>
        </p:nvSpPr>
        <p:spPr/>
        <p:txBody>
          <a:bodyPr/>
          <a:lstStyle/>
          <a:p>
            <a:r>
              <a:rPr lang="en-US" b="1" dirty="0">
                <a:solidFill>
                  <a:srgbClr val="1F98BA"/>
                </a:solidFill>
              </a:rPr>
              <a:t>Goals of the Healthcare Connect Fund</a:t>
            </a:r>
          </a:p>
        </p:txBody>
      </p:sp>
      <p:sp>
        <p:nvSpPr>
          <p:cNvPr id="3" name="Content Placeholder 2">
            <a:extLst>
              <a:ext uri="{FF2B5EF4-FFF2-40B4-BE49-F238E27FC236}">
                <a16:creationId xmlns:a16="http://schemas.microsoft.com/office/drawing/2014/main" id="{A4719DBA-F81F-9043-96D9-47130BF12052}"/>
              </a:ext>
            </a:extLst>
          </p:cNvPr>
          <p:cNvSpPr>
            <a:spLocks noGrp="1"/>
          </p:cNvSpPr>
          <p:nvPr>
            <p:ph idx="1"/>
          </p:nvPr>
        </p:nvSpPr>
        <p:spPr/>
        <p:txBody>
          <a:bodyPr/>
          <a:lstStyle/>
          <a:p>
            <a:pPr>
              <a:buClr>
                <a:srgbClr val="1F98BA"/>
              </a:buClr>
              <a:buFont typeface="Wingdings" panose="05000000000000000000" pitchFamily="2" charset="2"/>
              <a:buChar char="§"/>
            </a:pPr>
            <a:r>
              <a:rPr lang="en-US" dirty="0"/>
              <a:t>Increase access to broadband for Eligible Healthcare Providers.  Especially those serving in rural areas.</a:t>
            </a:r>
          </a:p>
          <a:p>
            <a:pPr>
              <a:buClr>
                <a:srgbClr val="1F98BA"/>
              </a:buClr>
              <a:buFont typeface="Wingdings" panose="05000000000000000000" pitchFamily="2" charset="2"/>
              <a:buChar char="§"/>
            </a:pPr>
            <a:r>
              <a:rPr lang="en-US" dirty="0"/>
              <a:t>Foster development and deployment of broadband healthcare networks</a:t>
            </a:r>
          </a:p>
          <a:p>
            <a:pPr>
              <a:buClr>
                <a:srgbClr val="1F98BA"/>
              </a:buClr>
              <a:buFont typeface="Wingdings" panose="05000000000000000000" pitchFamily="2" charset="2"/>
              <a:buChar char="§"/>
            </a:pPr>
            <a:r>
              <a:rPr lang="en-US" dirty="0"/>
              <a:t>Maximize cost-effectiveness of the FCC’s universal service health care program </a:t>
            </a:r>
          </a:p>
        </p:txBody>
      </p:sp>
    </p:spTree>
    <p:extLst>
      <p:ext uri="{BB962C8B-B14F-4D97-AF65-F5344CB8AC3E}">
        <p14:creationId xmlns:p14="http://schemas.microsoft.com/office/powerpoint/2010/main" val="1319134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5AD63-501E-464E-A879-3A08864A2843}"/>
              </a:ext>
            </a:extLst>
          </p:cNvPr>
          <p:cNvSpPr>
            <a:spLocks noGrp="1"/>
          </p:cNvSpPr>
          <p:nvPr>
            <p:ph type="title"/>
          </p:nvPr>
        </p:nvSpPr>
        <p:spPr/>
        <p:txBody>
          <a:bodyPr/>
          <a:lstStyle/>
          <a:p>
            <a:r>
              <a:rPr lang="en-US" b="1" dirty="0">
                <a:solidFill>
                  <a:srgbClr val="1F98BA"/>
                </a:solidFill>
              </a:rPr>
              <a:t>Healthcare Benefits for Consumers</a:t>
            </a:r>
          </a:p>
        </p:txBody>
      </p:sp>
      <p:sp>
        <p:nvSpPr>
          <p:cNvPr id="3" name="Content Placeholder 2">
            <a:extLst>
              <a:ext uri="{FF2B5EF4-FFF2-40B4-BE49-F238E27FC236}">
                <a16:creationId xmlns:a16="http://schemas.microsoft.com/office/drawing/2014/main" id="{78DF4B96-4DF4-F64D-AE4C-C2A526F99FCC}"/>
              </a:ext>
            </a:extLst>
          </p:cNvPr>
          <p:cNvSpPr>
            <a:spLocks noGrp="1"/>
          </p:cNvSpPr>
          <p:nvPr>
            <p:ph idx="1"/>
          </p:nvPr>
        </p:nvSpPr>
        <p:spPr/>
        <p:txBody>
          <a:bodyPr/>
          <a:lstStyle/>
          <a:p>
            <a:pPr>
              <a:buClr>
                <a:srgbClr val="1F98BA"/>
              </a:buClr>
              <a:buFont typeface="Wingdings" panose="05000000000000000000" pitchFamily="2" charset="2"/>
              <a:buChar char="§"/>
            </a:pPr>
            <a:r>
              <a:rPr lang="en-US" dirty="0"/>
              <a:t>Access by rural HCPs to medical specialists at larger HCPs through telemedicine </a:t>
            </a:r>
          </a:p>
          <a:p>
            <a:pPr>
              <a:buClr>
                <a:srgbClr val="1F98BA"/>
              </a:buClr>
              <a:buFont typeface="Wingdings" panose="05000000000000000000" pitchFamily="2" charset="2"/>
              <a:buChar char="§"/>
            </a:pPr>
            <a:r>
              <a:rPr lang="en-US" dirty="0"/>
              <a:t>Enhanced exchange of electronic health records and coordination of patient care </a:t>
            </a:r>
          </a:p>
          <a:p>
            <a:pPr>
              <a:buClr>
                <a:srgbClr val="1F98BA"/>
              </a:buClr>
              <a:buFont typeface="Wingdings" panose="05000000000000000000" pitchFamily="2" charset="2"/>
              <a:buChar char="§"/>
            </a:pPr>
            <a:r>
              <a:rPr lang="en-US" dirty="0"/>
              <a:t>Remote training of medical personnel</a:t>
            </a:r>
          </a:p>
          <a:p>
            <a:pPr>
              <a:buClr>
                <a:srgbClr val="1F98BA"/>
              </a:buClr>
              <a:buFont typeface="Wingdings" panose="05000000000000000000" pitchFamily="2" charset="2"/>
              <a:buChar char="§"/>
            </a:pPr>
            <a:r>
              <a:rPr lang="en-US" dirty="0"/>
              <a:t>Improved quality and lower cost of health care </a:t>
            </a:r>
          </a:p>
        </p:txBody>
      </p:sp>
    </p:spTree>
    <p:extLst>
      <p:ext uri="{BB962C8B-B14F-4D97-AF65-F5344CB8AC3E}">
        <p14:creationId xmlns:p14="http://schemas.microsoft.com/office/powerpoint/2010/main" val="2634507717"/>
      </p:ext>
    </p:extLst>
  </p:cSld>
  <p:clrMapOvr>
    <a:masterClrMapping/>
  </p:clrMapOvr>
</p:sld>
</file>

<file path=ppt/theme/theme1.xml><?xml version="1.0" encoding="utf-8"?>
<a:theme xmlns:a="http://schemas.openxmlformats.org/drawingml/2006/main" name="PCC PowerPoint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775DF5603FA6458E734C015830E705" ma:contentTypeVersion="2" ma:contentTypeDescription="Create a new document." ma:contentTypeScope="" ma:versionID="8bf337f555cce2ef18134ae662b43b23">
  <xsd:schema xmlns:xsd="http://www.w3.org/2001/XMLSchema" xmlns:xs="http://www.w3.org/2001/XMLSchema" xmlns:p="http://schemas.microsoft.com/office/2006/metadata/properties" xmlns:ns2="57e9eac2-cce9-426b-a401-131bbc09445b" targetNamespace="http://schemas.microsoft.com/office/2006/metadata/properties" ma:root="true" ma:fieldsID="4e1983f87559aee529736c375c362fd6" ns2:_="">
    <xsd:import namespace="57e9eac2-cce9-426b-a401-131bbc09445b"/>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9eac2-cce9-426b-a401-131bbc09445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6A107B-8FA6-484A-A2C4-9557C5BB81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e9eac2-cce9-426b-a401-131bbc0944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A3B470-405E-4B03-9163-BC7B1506319C}">
  <ds:schemaRefs>
    <ds:schemaRef ds:uri="http://purl.org/dc/dcmitype/"/>
    <ds:schemaRef ds:uri="http://schemas.microsoft.com/office/2006/metadata/properties"/>
    <ds:schemaRef ds:uri="57e9eac2-cce9-426b-a401-131bbc09445b"/>
    <ds:schemaRef ds:uri="http://schemas.microsoft.com/office/infopath/2007/PartnerControls"/>
    <ds:schemaRef ds:uri="http://purl.org/dc/elements/1.1/"/>
    <ds:schemaRef ds:uri="http://schemas.microsoft.com/office/2006/documentManagement/types"/>
    <ds:schemaRef ds:uri="http://www.w3.org/XML/1998/namespace"/>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F2610F94-9548-4DF2-94BF-CD18B20897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PCC PowerPoint Template</Template>
  <TotalTime>3111</TotalTime>
  <Words>967</Words>
  <Application>Microsoft Office PowerPoint</Application>
  <PresentationFormat>Widescreen</PresentationFormat>
  <Paragraphs>99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PCC PowerPoint Template</vt:lpstr>
      <vt:lpstr> </vt:lpstr>
      <vt:lpstr>What is Palmetto Care Connections (PCC)?</vt:lpstr>
      <vt:lpstr>Palmetto Care Connections / SC Telehealth Alliance </vt:lpstr>
      <vt:lpstr>Increasing Broadband in SC</vt:lpstr>
      <vt:lpstr>What is Broadband?</vt:lpstr>
      <vt:lpstr> What is the Health Care Connect Fund?</vt:lpstr>
      <vt:lpstr> What is the Health Care Connect Fund?</vt:lpstr>
      <vt:lpstr>Goals of the Healthcare Connect Fund</vt:lpstr>
      <vt:lpstr>Healthcare Benefits for Consumers</vt:lpstr>
      <vt:lpstr>Key features of HCF</vt:lpstr>
      <vt:lpstr>Who is Eligible?</vt:lpstr>
      <vt:lpstr>Eligible Products</vt:lpstr>
      <vt:lpstr>SC Health Care Broadband Consortium</vt:lpstr>
      <vt:lpstr>How Funding Works</vt:lpstr>
      <vt:lpstr>New in 2019 Request For Proposal (RFP)</vt:lpstr>
      <vt:lpst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Davia Smith</dc:creator>
  <cp:lastModifiedBy>Davia Smith</cp:lastModifiedBy>
  <cp:revision>134</cp:revision>
  <cp:lastPrinted>2017-12-12T17:08:51Z</cp:lastPrinted>
  <dcterms:created xsi:type="dcterms:W3CDTF">2015-05-04T17:32:47Z</dcterms:created>
  <dcterms:modified xsi:type="dcterms:W3CDTF">2019-06-26T13:07:02Z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0x010100FF775DF5603FA6458E734C015830E705</vt:lpwstr>
  </property>
</Properties>
</file>