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97" r:id="rId2"/>
    <p:sldId id="396" r:id="rId3"/>
    <p:sldId id="423" r:id="rId4"/>
    <p:sldId id="426" r:id="rId5"/>
    <p:sldId id="398" r:id="rId6"/>
    <p:sldId id="399" r:id="rId7"/>
    <p:sldId id="394" r:id="rId8"/>
    <p:sldId id="422" r:id="rId9"/>
    <p:sldId id="420" r:id="rId10"/>
    <p:sldId id="421" r:id="rId11"/>
    <p:sldId id="402" r:id="rId12"/>
    <p:sldId id="403" r:id="rId13"/>
    <p:sldId id="362" r:id="rId14"/>
    <p:sldId id="404" r:id="rId15"/>
    <p:sldId id="405" r:id="rId16"/>
    <p:sldId id="393" r:id="rId17"/>
    <p:sldId id="416" r:id="rId18"/>
    <p:sldId id="406" r:id="rId19"/>
    <p:sldId id="407" r:id="rId20"/>
    <p:sldId id="408" r:id="rId21"/>
    <p:sldId id="409" r:id="rId22"/>
    <p:sldId id="410" r:id="rId23"/>
    <p:sldId id="411" r:id="rId24"/>
    <p:sldId id="412" r:id="rId25"/>
    <p:sldId id="413" r:id="rId26"/>
    <p:sldId id="395" r:id="rId27"/>
    <p:sldId id="418" r:id="rId28"/>
    <p:sldId id="419" r:id="rId29"/>
    <p:sldId id="417" r:id="rId30"/>
    <p:sldId id="415" r:id="rId31"/>
    <p:sldId id="42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Oldenburg" initials="JK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E6F"/>
    <a:srgbClr val="005288"/>
    <a:srgbClr val="516F81"/>
    <a:srgbClr val="333333"/>
    <a:srgbClr val="41748D"/>
    <a:srgbClr val="14726C"/>
    <a:srgbClr val="000000"/>
    <a:srgbClr val="465F6E"/>
    <a:srgbClr val="4D4D4D"/>
    <a:srgbClr val="7A9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93852" autoAdjust="0"/>
  </p:normalViewPr>
  <p:slideViewPr>
    <p:cSldViewPr snapToGrid="0">
      <p:cViewPr>
        <p:scale>
          <a:sx n="90" d="100"/>
          <a:sy n="90" d="100"/>
        </p:scale>
        <p:origin x="-606"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MUSC Tele Interactions</c:v>
                </c:pt>
              </c:strCache>
            </c:strRef>
          </c:tx>
          <c:spPr>
            <a:solidFill>
              <a:schemeClr val="accent1"/>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2228</c:v>
                </c:pt>
                <c:pt idx="1">
                  <c:v>41552</c:v>
                </c:pt>
                <c:pt idx="2">
                  <c:v>173641</c:v>
                </c:pt>
                <c:pt idx="3">
                  <c:v>232424</c:v>
                </c:pt>
                <c:pt idx="4">
                  <c:v>290000</c:v>
                </c:pt>
              </c:numCache>
            </c:numRef>
          </c:val>
          <c:extLst xmlns:c16r2="http://schemas.microsoft.com/office/drawing/2015/06/chart">
            <c:ext xmlns:c16="http://schemas.microsoft.com/office/drawing/2014/chart" uri="{C3380CC4-5D6E-409C-BE32-E72D297353CC}">
              <c16:uniqueId val="{00000000-BA78-48E0-AC11-2771E46DCC94}"/>
            </c:ext>
          </c:extLst>
        </c:ser>
        <c:dLbls>
          <c:showLegendKey val="0"/>
          <c:showVal val="0"/>
          <c:showCatName val="0"/>
          <c:showSerName val="0"/>
          <c:showPercent val="0"/>
          <c:showBubbleSize val="0"/>
        </c:dLbls>
        <c:gapWidth val="219"/>
        <c:overlap val="-27"/>
        <c:axId val="53867648"/>
        <c:axId val="53869184"/>
      </c:barChart>
      <c:catAx>
        <c:axId val="5386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3869184"/>
        <c:crosses val="autoZero"/>
        <c:auto val="1"/>
        <c:lblAlgn val="ctr"/>
        <c:lblOffset val="100"/>
        <c:noMultiLvlLbl val="0"/>
      </c:catAx>
      <c:valAx>
        <c:axId val="53869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3867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84E39-7976-1247-B5B4-A30334EBEDDD}" type="doc">
      <dgm:prSet loTypeId="urn:microsoft.com/office/officeart/2005/8/layout/arrow2" loCatId="" qsTypeId="urn:microsoft.com/office/officeart/2005/8/quickstyle/simple1" qsCatId="simple" csTypeId="urn:microsoft.com/office/officeart/2005/8/colors/accent6_1" csCatId="accent6" phldr="1"/>
      <dgm:spPr/>
      <dgm:t>
        <a:bodyPr/>
        <a:lstStyle/>
        <a:p>
          <a:endParaRPr lang="en-US"/>
        </a:p>
      </dgm:t>
    </dgm:pt>
    <dgm:pt modelId="{DCA22C99-4EEB-9B4D-A864-3C89A8FBF8CC}">
      <dgm:prSet phldrT="[Text]" custT="1"/>
      <dgm:spPr/>
      <dgm:t>
        <a:bodyPr/>
        <a:lstStyle/>
        <a:p>
          <a:r>
            <a:rPr lang="en-US" sz="2000" b="1" dirty="0">
              <a:latin typeface="Arial Narrow" panose="020B0606020202030204" pitchFamily="34" charset="0"/>
            </a:rPr>
            <a:t>2014</a:t>
          </a:r>
        </a:p>
        <a:p>
          <a:endParaRPr lang="en-US" sz="1800" b="0" dirty="0">
            <a:latin typeface="Arial Narrow" panose="020B0606020202030204" pitchFamily="34" charset="0"/>
          </a:endParaRPr>
        </a:p>
      </dgm:t>
    </dgm:pt>
    <dgm:pt modelId="{6B6DC104-9109-244B-9426-9CAF7E4EFFB0}" type="parTrans" cxnId="{4A8F0FD6-3C04-4449-9D4E-4018846DB59D}">
      <dgm:prSet/>
      <dgm:spPr/>
      <dgm:t>
        <a:bodyPr/>
        <a:lstStyle/>
        <a:p>
          <a:endParaRPr lang="en-US"/>
        </a:p>
      </dgm:t>
    </dgm:pt>
    <dgm:pt modelId="{00CA4CC7-127B-0E4F-A5ED-C9C0857DECC3}" type="sibTrans" cxnId="{4A8F0FD6-3C04-4449-9D4E-4018846DB59D}">
      <dgm:prSet/>
      <dgm:spPr/>
      <dgm:t>
        <a:bodyPr/>
        <a:lstStyle/>
        <a:p>
          <a:endParaRPr lang="en-US"/>
        </a:p>
      </dgm:t>
    </dgm:pt>
    <dgm:pt modelId="{9CB39001-861F-A543-9119-EA0567DDE5A4}">
      <dgm:prSet phldrT="[Text]" custT="1"/>
      <dgm:spPr/>
      <dgm:t>
        <a:bodyPr/>
        <a:lstStyle/>
        <a:p>
          <a:r>
            <a:rPr lang="en-US" sz="2000" b="1" dirty="0" smtClean="0">
              <a:latin typeface="Arial Narrow" panose="020B0606020202030204" pitchFamily="34" charset="0"/>
            </a:rPr>
            <a:t>2017</a:t>
          </a:r>
          <a:endParaRPr lang="en-US" sz="2000" b="1" dirty="0">
            <a:latin typeface="Arial Narrow" panose="020B0606020202030204" pitchFamily="34" charset="0"/>
          </a:endParaRPr>
        </a:p>
      </dgm:t>
    </dgm:pt>
    <dgm:pt modelId="{4862B65F-07EA-4249-A617-C4016B982D7C}" type="parTrans" cxnId="{46E011AB-558A-314B-BABF-7F82B50B89B1}">
      <dgm:prSet/>
      <dgm:spPr/>
      <dgm:t>
        <a:bodyPr/>
        <a:lstStyle/>
        <a:p>
          <a:endParaRPr lang="en-US"/>
        </a:p>
      </dgm:t>
    </dgm:pt>
    <dgm:pt modelId="{967A12F1-9087-6A41-A0A9-BEA345E3C3E0}" type="sibTrans" cxnId="{46E011AB-558A-314B-BABF-7F82B50B89B1}">
      <dgm:prSet/>
      <dgm:spPr/>
      <dgm:t>
        <a:bodyPr/>
        <a:lstStyle/>
        <a:p>
          <a:endParaRPr lang="en-US"/>
        </a:p>
      </dgm:t>
    </dgm:pt>
    <dgm:pt modelId="{FEE659D7-AB80-BA4B-9FA7-75EB839731FA}">
      <dgm:prSet custT="1"/>
      <dgm:spPr/>
      <dgm:t>
        <a:bodyPr/>
        <a:lstStyle/>
        <a:p>
          <a:r>
            <a:rPr lang="en-US" sz="2000" b="1" dirty="0" smtClean="0">
              <a:latin typeface="Arial Narrow" panose="020B0606020202030204" pitchFamily="34" charset="0"/>
            </a:rPr>
            <a:t>2013</a:t>
          </a:r>
          <a:endParaRPr lang="en-US" sz="2000" b="1" dirty="0">
            <a:latin typeface="Arial Narrow" panose="020B0606020202030204" pitchFamily="34" charset="0"/>
          </a:endParaRPr>
        </a:p>
      </dgm:t>
    </dgm:pt>
    <dgm:pt modelId="{3D32F780-CBFD-9C44-A1FE-779CD8728F25}" type="parTrans" cxnId="{8CB41866-9638-814E-900C-8239ECDBE848}">
      <dgm:prSet/>
      <dgm:spPr/>
      <dgm:t>
        <a:bodyPr/>
        <a:lstStyle/>
        <a:p>
          <a:endParaRPr lang="en-US"/>
        </a:p>
      </dgm:t>
    </dgm:pt>
    <dgm:pt modelId="{9C04FEE5-4C6E-2543-BC00-515165DF7E4B}" type="sibTrans" cxnId="{8CB41866-9638-814E-900C-8239ECDBE848}">
      <dgm:prSet/>
      <dgm:spPr/>
      <dgm:t>
        <a:bodyPr/>
        <a:lstStyle/>
        <a:p>
          <a:endParaRPr lang="en-US"/>
        </a:p>
      </dgm:t>
    </dgm:pt>
    <dgm:pt modelId="{64103B35-E432-401E-9B22-F3480EDC07B4}">
      <dgm:prSet phldrT="[Text]" custT="1"/>
      <dgm:spPr/>
      <dgm:t>
        <a:bodyPr/>
        <a:lstStyle/>
        <a:p>
          <a:r>
            <a:rPr lang="en-US" sz="2000" b="1" dirty="0" smtClean="0">
              <a:latin typeface="Arial Narrow" panose="020B0606020202030204" pitchFamily="34" charset="0"/>
            </a:rPr>
            <a:t>2019</a:t>
          </a:r>
          <a:endParaRPr lang="en-US" sz="2000" b="1" dirty="0">
            <a:latin typeface="Arial Narrow" panose="020B0606020202030204" pitchFamily="34" charset="0"/>
          </a:endParaRPr>
        </a:p>
      </dgm:t>
    </dgm:pt>
    <dgm:pt modelId="{1B330A06-711D-408D-9AA7-6BA535DD6D33}" type="parTrans" cxnId="{D250E2F2-A374-476D-B346-E8E7993B5ED8}">
      <dgm:prSet/>
      <dgm:spPr/>
      <dgm:t>
        <a:bodyPr/>
        <a:lstStyle/>
        <a:p>
          <a:endParaRPr lang="en-US"/>
        </a:p>
      </dgm:t>
    </dgm:pt>
    <dgm:pt modelId="{923C9879-5831-48B7-96E8-97BF9251B31E}" type="sibTrans" cxnId="{D250E2F2-A374-476D-B346-E8E7993B5ED8}">
      <dgm:prSet/>
      <dgm:spPr/>
      <dgm:t>
        <a:bodyPr/>
        <a:lstStyle/>
        <a:p>
          <a:endParaRPr lang="en-US"/>
        </a:p>
      </dgm:t>
    </dgm:pt>
    <dgm:pt modelId="{9112BC0F-C938-2C44-8682-9B78D8093E1D}">
      <dgm:prSet phldrT="[Text]" custT="1"/>
      <dgm:spPr/>
      <dgm:t>
        <a:bodyPr/>
        <a:lstStyle/>
        <a:p>
          <a:r>
            <a:rPr lang="en-US" sz="2000" b="1" dirty="0" smtClean="0">
              <a:latin typeface="Arial Narrow" panose="020B0606020202030204" pitchFamily="34" charset="0"/>
            </a:rPr>
            <a:t>2005-2009</a:t>
          </a:r>
          <a:endParaRPr lang="en-US" sz="2000" b="1" dirty="0">
            <a:latin typeface="Arial Narrow" panose="020B0606020202030204" pitchFamily="34" charset="0"/>
          </a:endParaRPr>
        </a:p>
      </dgm:t>
    </dgm:pt>
    <dgm:pt modelId="{01EE353C-3BBD-D741-848C-ACA6CF8E02E2}" type="sibTrans" cxnId="{A0E18BF6-8D24-4C42-BEBD-057402F5F4B6}">
      <dgm:prSet/>
      <dgm:spPr/>
      <dgm:t>
        <a:bodyPr/>
        <a:lstStyle/>
        <a:p>
          <a:endParaRPr lang="en-US"/>
        </a:p>
      </dgm:t>
    </dgm:pt>
    <dgm:pt modelId="{140CD296-47B7-4F47-9337-EC379D041231}" type="parTrans" cxnId="{A0E18BF6-8D24-4C42-BEBD-057402F5F4B6}">
      <dgm:prSet/>
      <dgm:spPr/>
      <dgm:t>
        <a:bodyPr/>
        <a:lstStyle/>
        <a:p>
          <a:endParaRPr lang="en-US"/>
        </a:p>
      </dgm:t>
    </dgm:pt>
    <dgm:pt modelId="{47A974AC-BADF-5440-84DA-E89C9C28F764}" type="pres">
      <dgm:prSet presAssocID="{50184E39-7976-1247-B5B4-A30334EBEDDD}" presName="arrowDiagram" presStyleCnt="0">
        <dgm:presLayoutVars>
          <dgm:chMax val="5"/>
          <dgm:dir/>
          <dgm:resizeHandles val="exact"/>
        </dgm:presLayoutVars>
      </dgm:prSet>
      <dgm:spPr/>
      <dgm:t>
        <a:bodyPr/>
        <a:lstStyle/>
        <a:p>
          <a:endParaRPr lang="en-US"/>
        </a:p>
      </dgm:t>
    </dgm:pt>
    <dgm:pt modelId="{DDAF378A-6E00-E64A-A727-8D6CA62BF89D}" type="pres">
      <dgm:prSet presAssocID="{50184E39-7976-1247-B5B4-A30334EBEDDD}" presName="arrow" presStyleLbl="bgShp" presStyleIdx="0" presStyleCnt="1" custScaleX="113811" custScaleY="100000" custLinFactNeighborX="-407" custLinFactNeighborY="-2821"/>
      <dgm:spPr/>
    </dgm:pt>
    <dgm:pt modelId="{E83D474C-CE6D-9B43-B513-1A503F22DC01}" type="pres">
      <dgm:prSet presAssocID="{50184E39-7976-1247-B5B4-A30334EBEDDD}" presName="arrowDiagram5" presStyleCnt="0"/>
      <dgm:spPr/>
    </dgm:pt>
    <dgm:pt modelId="{996AD4C9-6455-1443-AD15-EC559C6203FC}" type="pres">
      <dgm:prSet presAssocID="{9112BC0F-C938-2C44-8682-9B78D8093E1D}" presName="bullet5a" presStyleLbl="node1" presStyleIdx="0" presStyleCnt="5" custLinFactX="-69124" custLinFactNeighborX="-100000" custLinFactNeighborY="-91427"/>
      <dgm:spPr/>
    </dgm:pt>
    <dgm:pt modelId="{504CA89B-93E7-7B4F-BB94-720B7EAA385D}" type="pres">
      <dgm:prSet presAssocID="{9112BC0F-C938-2C44-8682-9B78D8093E1D}" presName="textBox5a" presStyleLbl="revTx" presStyleIdx="0" presStyleCnt="5" custScaleX="143926" custScaleY="58335" custLinFactNeighborX="-34550" custLinFactNeighborY="-16541">
        <dgm:presLayoutVars>
          <dgm:bulletEnabled val="1"/>
        </dgm:presLayoutVars>
      </dgm:prSet>
      <dgm:spPr/>
      <dgm:t>
        <a:bodyPr/>
        <a:lstStyle/>
        <a:p>
          <a:endParaRPr lang="en-US"/>
        </a:p>
      </dgm:t>
    </dgm:pt>
    <dgm:pt modelId="{4BD42C4E-F7C6-4818-A6D8-2965F65A4CBD}" type="pres">
      <dgm:prSet presAssocID="{FEE659D7-AB80-BA4B-9FA7-75EB839731FA}" presName="bullet5b" presStyleLbl="node1" presStyleIdx="1" presStyleCnt="5" custLinFactY="-14361" custLinFactNeighborX="94405" custLinFactNeighborY="-100000"/>
      <dgm:spPr/>
    </dgm:pt>
    <dgm:pt modelId="{FBF1AA7E-2A29-464C-A16D-902395419725}" type="pres">
      <dgm:prSet presAssocID="{FEE659D7-AB80-BA4B-9FA7-75EB839731FA}" presName="textBox5b" presStyleLbl="revTx" presStyleIdx="1" presStyleCnt="5" custScaleX="150078" custScaleY="62467" custLinFactNeighborX="18967" custLinFactNeighborY="-20566">
        <dgm:presLayoutVars>
          <dgm:bulletEnabled val="1"/>
        </dgm:presLayoutVars>
      </dgm:prSet>
      <dgm:spPr/>
      <dgm:t>
        <a:bodyPr/>
        <a:lstStyle/>
        <a:p>
          <a:endParaRPr lang="en-US"/>
        </a:p>
      </dgm:t>
    </dgm:pt>
    <dgm:pt modelId="{47A235C8-67AF-4659-999A-21F46ADBD09B}" type="pres">
      <dgm:prSet presAssocID="{DCA22C99-4EEB-9B4D-A864-3C89A8FBF8CC}" presName="bullet5c" presStyleLbl="node1" presStyleIdx="2" presStyleCnt="5" custLinFactX="100000" custLinFactNeighborX="110611" custLinFactNeighborY="-87117"/>
      <dgm:spPr/>
    </dgm:pt>
    <dgm:pt modelId="{C8464C8D-C112-46BC-8E4B-8B140676347B}" type="pres">
      <dgm:prSet presAssocID="{DCA22C99-4EEB-9B4D-A864-3C89A8FBF8CC}" presName="textBox5c" presStyleLbl="revTx" presStyleIdx="2" presStyleCnt="5" custScaleY="53722" custLinFactNeighborX="30799" custLinFactNeighborY="-24617">
        <dgm:presLayoutVars>
          <dgm:bulletEnabled val="1"/>
        </dgm:presLayoutVars>
      </dgm:prSet>
      <dgm:spPr/>
      <dgm:t>
        <a:bodyPr/>
        <a:lstStyle/>
        <a:p>
          <a:endParaRPr lang="en-US"/>
        </a:p>
      </dgm:t>
    </dgm:pt>
    <dgm:pt modelId="{ED0CDD08-A5E6-4254-B6FF-225BC0A52918}" type="pres">
      <dgm:prSet presAssocID="{9CB39001-861F-A543-9119-EA0567DDE5A4}" presName="bullet5d" presStyleLbl="node1" presStyleIdx="3" presStyleCnt="5" custLinFactX="100000" custLinFactNeighborX="119487" custLinFactNeighborY="-54481"/>
      <dgm:spPr/>
    </dgm:pt>
    <dgm:pt modelId="{F56E644F-AEA5-4C90-A855-BB3164BF59AE}" type="pres">
      <dgm:prSet presAssocID="{9CB39001-861F-A543-9119-EA0567DDE5A4}" presName="textBox5d" presStyleLbl="revTx" presStyleIdx="3" presStyleCnt="5" custScaleX="103347" custScaleY="70931" custLinFactNeighborX="41499" custLinFactNeighborY="-10063">
        <dgm:presLayoutVars>
          <dgm:bulletEnabled val="1"/>
        </dgm:presLayoutVars>
      </dgm:prSet>
      <dgm:spPr/>
      <dgm:t>
        <a:bodyPr/>
        <a:lstStyle/>
        <a:p>
          <a:endParaRPr lang="en-US"/>
        </a:p>
      </dgm:t>
    </dgm:pt>
    <dgm:pt modelId="{D06A7F16-E8B6-49D3-8366-0101A4CE8399}" type="pres">
      <dgm:prSet presAssocID="{64103B35-E432-401E-9B22-F3480EDC07B4}" presName="bullet5e" presStyleLbl="node1" presStyleIdx="4" presStyleCnt="5" custLinFactX="-122301" custLinFactY="-13589" custLinFactNeighborX="-200000" custLinFactNeighborY="-100000"/>
      <dgm:spPr>
        <a:noFill/>
        <a:ln>
          <a:noFill/>
        </a:ln>
      </dgm:spPr>
    </dgm:pt>
    <dgm:pt modelId="{2B009C50-B9BD-4901-AF4E-FF2876835ECC}" type="pres">
      <dgm:prSet presAssocID="{64103B35-E432-401E-9B22-F3480EDC07B4}" presName="textBox5e" presStyleLbl="revTx" presStyleIdx="4" presStyleCnt="5" custScaleX="134816" custScaleY="66860" custLinFactNeighborX="63432" custLinFactNeighborY="-10249">
        <dgm:presLayoutVars>
          <dgm:bulletEnabled val="1"/>
        </dgm:presLayoutVars>
      </dgm:prSet>
      <dgm:spPr/>
      <dgm:t>
        <a:bodyPr/>
        <a:lstStyle/>
        <a:p>
          <a:endParaRPr lang="en-US"/>
        </a:p>
      </dgm:t>
    </dgm:pt>
  </dgm:ptLst>
  <dgm:cxnLst>
    <dgm:cxn modelId="{46E011AB-558A-314B-BABF-7F82B50B89B1}" srcId="{50184E39-7976-1247-B5B4-A30334EBEDDD}" destId="{9CB39001-861F-A543-9119-EA0567DDE5A4}" srcOrd="3" destOrd="0" parTransId="{4862B65F-07EA-4249-A617-C4016B982D7C}" sibTransId="{967A12F1-9087-6A41-A0A9-BEA345E3C3E0}"/>
    <dgm:cxn modelId="{F6F798D8-CBB1-45E2-8851-E3002129E1AA}" type="presOf" srcId="{DCA22C99-4EEB-9B4D-A864-3C89A8FBF8CC}" destId="{C8464C8D-C112-46BC-8E4B-8B140676347B}" srcOrd="0" destOrd="0" presId="urn:microsoft.com/office/officeart/2005/8/layout/arrow2"/>
    <dgm:cxn modelId="{1AFAACA8-6586-44B0-A91B-FB999DE19483}" type="presOf" srcId="{64103B35-E432-401E-9B22-F3480EDC07B4}" destId="{2B009C50-B9BD-4901-AF4E-FF2876835ECC}" srcOrd="0" destOrd="0" presId="urn:microsoft.com/office/officeart/2005/8/layout/arrow2"/>
    <dgm:cxn modelId="{54DF3F89-5C18-4B82-A368-3B343D7AD29C}" type="presOf" srcId="{FEE659D7-AB80-BA4B-9FA7-75EB839731FA}" destId="{FBF1AA7E-2A29-464C-A16D-902395419725}" srcOrd="0" destOrd="0" presId="urn:microsoft.com/office/officeart/2005/8/layout/arrow2"/>
    <dgm:cxn modelId="{C2E6AC03-9E48-488C-9A2D-75AE035B2ACA}" type="presOf" srcId="{50184E39-7976-1247-B5B4-A30334EBEDDD}" destId="{47A974AC-BADF-5440-84DA-E89C9C28F764}" srcOrd="0" destOrd="0" presId="urn:microsoft.com/office/officeart/2005/8/layout/arrow2"/>
    <dgm:cxn modelId="{A0E18BF6-8D24-4C42-BEBD-057402F5F4B6}" srcId="{50184E39-7976-1247-B5B4-A30334EBEDDD}" destId="{9112BC0F-C938-2C44-8682-9B78D8093E1D}" srcOrd="0" destOrd="0" parTransId="{140CD296-47B7-4F47-9337-EC379D041231}" sibTransId="{01EE353C-3BBD-D741-848C-ACA6CF8E02E2}"/>
    <dgm:cxn modelId="{2D40FECA-5E7D-4E9F-8E2E-C099264A68DB}" type="presOf" srcId="{9112BC0F-C938-2C44-8682-9B78D8093E1D}" destId="{504CA89B-93E7-7B4F-BB94-720B7EAA385D}" srcOrd="0" destOrd="0" presId="urn:microsoft.com/office/officeart/2005/8/layout/arrow2"/>
    <dgm:cxn modelId="{D250E2F2-A374-476D-B346-E8E7993B5ED8}" srcId="{50184E39-7976-1247-B5B4-A30334EBEDDD}" destId="{64103B35-E432-401E-9B22-F3480EDC07B4}" srcOrd="4" destOrd="0" parTransId="{1B330A06-711D-408D-9AA7-6BA535DD6D33}" sibTransId="{923C9879-5831-48B7-96E8-97BF9251B31E}"/>
    <dgm:cxn modelId="{81BE32BD-A545-4284-B416-0A52AD9DEA6D}" type="presOf" srcId="{9CB39001-861F-A543-9119-EA0567DDE5A4}" destId="{F56E644F-AEA5-4C90-A855-BB3164BF59AE}" srcOrd="0" destOrd="0" presId="urn:microsoft.com/office/officeart/2005/8/layout/arrow2"/>
    <dgm:cxn modelId="{4A8F0FD6-3C04-4449-9D4E-4018846DB59D}" srcId="{50184E39-7976-1247-B5B4-A30334EBEDDD}" destId="{DCA22C99-4EEB-9B4D-A864-3C89A8FBF8CC}" srcOrd="2" destOrd="0" parTransId="{6B6DC104-9109-244B-9426-9CAF7E4EFFB0}" sibTransId="{00CA4CC7-127B-0E4F-A5ED-C9C0857DECC3}"/>
    <dgm:cxn modelId="{8CB41866-9638-814E-900C-8239ECDBE848}" srcId="{50184E39-7976-1247-B5B4-A30334EBEDDD}" destId="{FEE659D7-AB80-BA4B-9FA7-75EB839731FA}" srcOrd="1" destOrd="0" parTransId="{3D32F780-CBFD-9C44-A1FE-779CD8728F25}" sibTransId="{9C04FEE5-4C6E-2543-BC00-515165DF7E4B}"/>
    <dgm:cxn modelId="{D8C3AA37-9AE4-407D-B7F4-1274E7973267}" type="presParOf" srcId="{47A974AC-BADF-5440-84DA-E89C9C28F764}" destId="{DDAF378A-6E00-E64A-A727-8D6CA62BF89D}" srcOrd="0" destOrd="0" presId="urn:microsoft.com/office/officeart/2005/8/layout/arrow2"/>
    <dgm:cxn modelId="{D0456585-05AD-4345-9874-ED02A03764D8}" type="presParOf" srcId="{47A974AC-BADF-5440-84DA-E89C9C28F764}" destId="{E83D474C-CE6D-9B43-B513-1A503F22DC01}" srcOrd="1" destOrd="0" presId="urn:microsoft.com/office/officeart/2005/8/layout/arrow2"/>
    <dgm:cxn modelId="{B32502A7-6B01-496D-BC1C-F69F64C45113}" type="presParOf" srcId="{E83D474C-CE6D-9B43-B513-1A503F22DC01}" destId="{996AD4C9-6455-1443-AD15-EC559C6203FC}" srcOrd="0" destOrd="0" presId="urn:microsoft.com/office/officeart/2005/8/layout/arrow2"/>
    <dgm:cxn modelId="{70BEBDB9-D46E-43D0-9D8C-BCF84AFD0F8F}" type="presParOf" srcId="{E83D474C-CE6D-9B43-B513-1A503F22DC01}" destId="{504CA89B-93E7-7B4F-BB94-720B7EAA385D}" srcOrd="1" destOrd="0" presId="urn:microsoft.com/office/officeart/2005/8/layout/arrow2"/>
    <dgm:cxn modelId="{ED471BC7-9411-415C-8A0F-7A7871D4E7FD}" type="presParOf" srcId="{E83D474C-CE6D-9B43-B513-1A503F22DC01}" destId="{4BD42C4E-F7C6-4818-A6D8-2965F65A4CBD}" srcOrd="2" destOrd="0" presId="urn:microsoft.com/office/officeart/2005/8/layout/arrow2"/>
    <dgm:cxn modelId="{9227651B-9038-451D-95C0-73E58B6DBE8E}" type="presParOf" srcId="{E83D474C-CE6D-9B43-B513-1A503F22DC01}" destId="{FBF1AA7E-2A29-464C-A16D-902395419725}" srcOrd="3" destOrd="0" presId="urn:microsoft.com/office/officeart/2005/8/layout/arrow2"/>
    <dgm:cxn modelId="{886ADA0E-0CA6-45AD-858C-F76E9CCD6226}" type="presParOf" srcId="{E83D474C-CE6D-9B43-B513-1A503F22DC01}" destId="{47A235C8-67AF-4659-999A-21F46ADBD09B}" srcOrd="4" destOrd="0" presId="urn:microsoft.com/office/officeart/2005/8/layout/arrow2"/>
    <dgm:cxn modelId="{96F9B345-B602-47D0-9A7C-A0E9ADEC869F}" type="presParOf" srcId="{E83D474C-CE6D-9B43-B513-1A503F22DC01}" destId="{C8464C8D-C112-46BC-8E4B-8B140676347B}" srcOrd="5" destOrd="0" presId="urn:microsoft.com/office/officeart/2005/8/layout/arrow2"/>
    <dgm:cxn modelId="{B064598D-B86C-4A70-A3A9-E062C6350F61}" type="presParOf" srcId="{E83D474C-CE6D-9B43-B513-1A503F22DC01}" destId="{ED0CDD08-A5E6-4254-B6FF-225BC0A52918}" srcOrd="6" destOrd="0" presId="urn:microsoft.com/office/officeart/2005/8/layout/arrow2"/>
    <dgm:cxn modelId="{7EFE98E9-E8D8-4503-80E5-EF684254B48A}" type="presParOf" srcId="{E83D474C-CE6D-9B43-B513-1A503F22DC01}" destId="{F56E644F-AEA5-4C90-A855-BB3164BF59AE}" srcOrd="7" destOrd="0" presId="urn:microsoft.com/office/officeart/2005/8/layout/arrow2"/>
    <dgm:cxn modelId="{C46C5EF1-C0F1-4140-8D62-8E6C163BF7C0}" type="presParOf" srcId="{E83D474C-CE6D-9B43-B513-1A503F22DC01}" destId="{D06A7F16-E8B6-49D3-8366-0101A4CE8399}" srcOrd="8" destOrd="0" presId="urn:microsoft.com/office/officeart/2005/8/layout/arrow2"/>
    <dgm:cxn modelId="{45B91F54-ED00-4813-9804-5E4CA6162D67}" type="presParOf" srcId="{E83D474C-CE6D-9B43-B513-1A503F22DC01}" destId="{2B009C50-B9BD-4901-AF4E-FF2876835ECC}"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937EF9-F368-4372-B788-375D6B181B03}" type="doc">
      <dgm:prSet loTypeId="urn:microsoft.com/office/officeart/2005/8/layout/radial1" loCatId="cycle" qsTypeId="urn:microsoft.com/office/officeart/2005/8/quickstyle/simple4" qsCatId="simple" csTypeId="urn:microsoft.com/office/officeart/2005/8/colors/accent0_2" csCatId="mainScheme" phldr="1"/>
      <dgm:spPr/>
      <dgm:t>
        <a:bodyPr/>
        <a:lstStyle/>
        <a:p>
          <a:endParaRPr lang="en-US"/>
        </a:p>
      </dgm:t>
    </dgm:pt>
    <dgm:pt modelId="{D231FD4F-62C7-42EC-B0F6-4B3CF24A2575}">
      <dgm:prSet phldrT="[Text]" custT="1"/>
      <dgm:spPr>
        <a:solidFill>
          <a:schemeClr val="tx1"/>
        </a:solidFill>
      </dgm:spPr>
      <dgm:t>
        <a:bodyPr/>
        <a:lstStyle/>
        <a:p>
          <a:r>
            <a:rPr lang="en-US" sz="1800" b="1" dirty="0" smtClean="0">
              <a:solidFill>
                <a:schemeClr val="bg1"/>
              </a:solidFill>
              <a:latin typeface="Times New Roman" panose="02020603050405020304" pitchFamily="18" charset="0"/>
              <a:cs typeface="Times New Roman" panose="02020603050405020304" pitchFamily="18" charset="0"/>
            </a:rPr>
            <a:t>Telehealth Service Strategy</a:t>
          </a:r>
          <a:endParaRPr lang="en-US" sz="1800" b="1" dirty="0">
            <a:solidFill>
              <a:schemeClr val="bg1"/>
            </a:solidFill>
            <a:latin typeface="Times New Roman" panose="02020603050405020304" pitchFamily="18" charset="0"/>
            <a:cs typeface="Times New Roman" panose="02020603050405020304" pitchFamily="18" charset="0"/>
          </a:endParaRPr>
        </a:p>
      </dgm:t>
    </dgm:pt>
    <dgm:pt modelId="{747EC719-746E-40D6-B065-5C9562A067A2}" type="parTrans" cxnId="{A062C863-5B42-4C3E-B79A-2A0ED1D73D01}">
      <dgm:prSet/>
      <dgm:spPr/>
      <dgm:t>
        <a:bodyPr/>
        <a:lstStyle/>
        <a:p>
          <a:endParaRPr lang="en-US"/>
        </a:p>
      </dgm:t>
    </dgm:pt>
    <dgm:pt modelId="{F969E0E1-5E16-40B3-821B-9F069E115ADF}" type="sibTrans" cxnId="{A062C863-5B42-4C3E-B79A-2A0ED1D73D01}">
      <dgm:prSet/>
      <dgm:spPr/>
      <dgm:t>
        <a:bodyPr/>
        <a:lstStyle/>
        <a:p>
          <a:endParaRPr lang="en-US"/>
        </a:p>
      </dgm:t>
    </dgm:pt>
    <dgm:pt modelId="{866DEB43-BF72-4C70-BA68-A4A340879DE9}">
      <dgm:prSet phldrT="[Text]" custT="1"/>
      <dgm:spPr>
        <a:solidFill>
          <a:schemeClr val="bg2">
            <a:lumMod val="50000"/>
          </a:schemeClr>
        </a:solidFill>
      </dgm:spPr>
      <dgm:t>
        <a:bodyPr/>
        <a:lstStyle/>
        <a:p>
          <a:r>
            <a:rPr lang="en-US" sz="1600" dirty="0" smtClean="0">
              <a:solidFill>
                <a:schemeClr val="bg1"/>
              </a:solidFill>
              <a:latin typeface="Times New Roman" panose="02020603050405020304" pitchFamily="18" charset="0"/>
              <a:cs typeface="Times New Roman" panose="02020603050405020304" pitchFamily="18" charset="0"/>
            </a:rPr>
            <a:t>Telehealth Service Design</a:t>
          </a:r>
          <a:endParaRPr lang="en-US" sz="1600" dirty="0">
            <a:solidFill>
              <a:schemeClr val="bg1"/>
            </a:solidFill>
            <a:latin typeface="Times New Roman" panose="02020603050405020304" pitchFamily="18" charset="0"/>
            <a:cs typeface="Times New Roman" panose="02020603050405020304" pitchFamily="18" charset="0"/>
          </a:endParaRPr>
        </a:p>
      </dgm:t>
    </dgm:pt>
    <dgm:pt modelId="{70141FD0-9AE9-4EDB-AC49-DFA8C86B7BD9}" type="parTrans" cxnId="{ACCD02ED-5F27-4471-AAAE-36867ED4F1E2}">
      <dgm:prSet/>
      <dgm:spPr/>
      <dgm:t>
        <a:bodyPr/>
        <a:lstStyle/>
        <a:p>
          <a:endParaRPr lang="en-US"/>
        </a:p>
      </dgm:t>
    </dgm:pt>
    <dgm:pt modelId="{5F048BFD-C648-4591-B6BB-F87A04977DAB}" type="sibTrans" cxnId="{ACCD02ED-5F27-4471-AAAE-36867ED4F1E2}">
      <dgm:prSet/>
      <dgm:spPr/>
      <dgm:t>
        <a:bodyPr/>
        <a:lstStyle/>
        <a:p>
          <a:endParaRPr lang="en-US"/>
        </a:p>
      </dgm:t>
    </dgm:pt>
    <dgm:pt modelId="{67555FF8-4DA3-4063-8BF6-F0DE7F68B29B}">
      <dgm:prSet phldrT="[Text]" custT="1"/>
      <dgm:spPr>
        <a:solidFill>
          <a:schemeClr val="bg2">
            <a:lumMod val="50000"/>
          </a:schemeClr>
        </a:solidFill>
      </dgm:spPr>
      <dgm:t>
        <a:bodyPr/>
        <a:lstStyle/>
        <a:p>
          <a:r>
            <a:rPr lang="en-US" sz="1600" dirty="0" smtClean="0">
              <a:solidFill>
                <a:schemeClr val="bg1"/>
              </a:solidFill>
              <a:latin typeface="Times New Roman" panose="02020603050405020304" pitchFamily="18" charset="0"/>
              <a:cs typeface="Times New Roman" panose="02020603050405020304" pitchFamily="18" charset="0"/>
            </a:rPr>
            <a:t>Telehealth Service Transition</a:t>
          </a:r>
          <a:endParaRPr lang="en-US" sz="1600" dirty="0">
            <a:solidFill>
              <a:schemeClr val="bg1"/>
            </a:solidFill>
            <a:latin typeface="Times New Roman" panose="02020603050405020304" pitchFamily="18" charset="0"/>
            <a:cs typeface="Times New Roman" panose="02020603050405020304" pitchFamily="18" charset="0"/>
          </a:endParaRPr>
        </a:p>
      </dgm:t>
    </dgm:pt>
    <dgm:pt modelId="{833B9327-6A10-4554-80C5-CCB61CAC4C62}" type="parTrans" cxnId="{E3C61F35-4374-45E6-8024-27A565674606}">
      <dgm:prSet/>
      <dgm:spPr/>
      <dgm:t>
        <a:bodyPr/>
        <a:lstStyle/>
        <a:p>
          <a:endParaRPr lang="en-US"/>
        </a:p>
      </dgm:t>
    </dgm:pt>
    <dgm:pt modelId="{A097C030-1186-4C74-AEFA-9BF8717B382F}" type="sibTrans" cxnId="{E3C61F35-4374-45E6-8024-27A565674606}">
      <dgm:prSet/>
      <dgm:spPr/>
      <dgm:t>
        <a:bodyPr/>
        <a:lstStyle/>
        <a:p>
          <a:endParaRPr lang="en-US"/>
        </a:p>
      </dgm:t>
    </dgm:pt>
    <dgm:pt modelId="{83DE69B2-4910-4EB6-8F6B-097CE62260F7}">
      <dgm:prSet phldrT="[Text]" custT="1"/>
      <dgm:spPr>
        <a:solidFill>
          <a:schemeClr val="bg2">
            <a:lumMod val="50000"/>
          </a:schemeClr>
        </a:solidFill>
      </dgm:spPr>
      <dgm:t>
        <a:bodyPr/>
        <a:lstStyle/>
        <a:p>
          <a:r>
            <a:rPr lang="en-US" sz="1600" dirty="0" smtClean="0">
              <a:solidFill>
                <a:schemeClr val="bg1"/>
              </a:solidFill>
              <a:latin typeface="Times New Roman" panose="02020603050405020304" pitchFamily="18" charset="0"/>
              <a:cs typeface="Times New Roman" panose="02020603050405020304" pitchFamily="18" charset="0"/>
            </a:rPr>
            <a:t>Telehealth Operations</a:t>
          </a:r>
          <a:endParaRPr lang="en-US" sz="1600" dirty="0">
            <a:solidFill>
              <a:schemeClr val="bg1"/>
            </a:solidFill>
            <a:latin typeface="Times New Roman" panose="02020603050405020304" pitchFamily="18" charset="0"/>
            <a:cs typeface="Times New Roman" panose="02020603050405020304" pitchFamily="18" charset="0"/>
          </a:endParaRPr>
        </a:p>
      </dgm:t>
    </dgm:pt>
    <dgm:pt modelId="{CA9912D6-CEC3-4840-9AE2-0A048935BDEB}" type="parTrans" cxnId="{1969690A-4FCA-42BE-A5A9-3811486CB9FE}">
      <dgm:prSet/>
      <dgm:spPr/>
      <dgm:t>
        <a:bodyPr/>
        <a:lstStyle/>
        <a:p>
          <a:endParaRPr lang="en-US"/>
        </a:p>
      </dgm:t>
    </dgm:pt>
    <dgm:pt modelId="{05B38D01-02BB-4F85-84D4-7446043824C0}" type="sibTrans" cxnId="{1969690A-4FCA-42BE-A5A9-3811486CB9FE}">
      <dgm:prSet/>
      <dgm:spPr/>
      <dgm:t>
        <a:bodyPr/>
        <a:lstStyle/>
        <a:p>
          <a:endParaRPr lang="en-US"/>
        </a:p>
      </dgm:t>
    </dgm:pt>
    <dgm:pt modelId="{B3CCF4F7-F4D9-4291-813F-011A446BFCF1}">
      <dgm:prSet phldrT="[Text]"/>
      <dgm:spPr/>
      <dgm:t>
        <a:bodyPr/>
        <a:lstStyle/>
        <a:p>
          <a:endParaRPr lang="en-US" dirty="0"/>
        </a:p>
      </dgm:t>
    </dgm:pt>
    <dgm:pt modelId="{B02223E2-DA55-4AC9-B6FB-EB216042275C}" type="parTrans" cxnId="{AA83AA07-9660-460D-88C0-71C168B13018}">
      <dgm:prSet/>
      <dgm:spPr/>
      <dgm:t>
        <a:bodyPr/>
        <a:lstStyle/>
        <a:p>
          <a:endParaRPr lang="en-US"/>
        </a:p>
      </dgm:t>
    </dgm:pt>
    <dgm:pt modelId="{0618F9AF-3C4C-4841-A429-DA969A820E15}" type="sibTrans" cxnId="{AA83AA07-9660-460D-88C0-71C168B13018}">
      <dgm:prSet/>
      <dgm:spPr/>
      <dgm:t>
        <a:bodyPr/>
        <a:lstStyle/>
        <a:p>
          <a:endParaRPr lang="en-US"/>
        </a:p>
      </dgm:t>
    </dgm:pt>
    <dgm:pt modelId="{0344D35B-F413-45C8-87D5-3AE1B34F0193}" type="pres">
      <dgm:prSet presAssocID="{26937EF9-F368-4372-B788-375D6B181B03}" presName="cycle" presStyleCnt="0">
        <dgm:presLayoutVars>
          <dgm:chMax val="1"/>
          <dgm:dir/>
          <dgm:animLvl val="ctr"/>
          <dgm:resizeHandles val="exact"/>
        </dgm:presLayoutVars>
      </dgm:prSet>
      <dgm:spPr/>
      <dgm:t>
        <a:bodyPr/>
        <a:lstStyle/>
        <a:p>
          <a:endParaRPr lang="en-US"/>
        </a:p>
      </dgm:t>
    </dgm:pt>
    <dgm:pt modelId="{04195FF8-E62E-4451-9EDA-81942A40B962}" type="pres">
      <dgm:prSet presAssocID="{D231FD4F-62C7-42EC-B0F6-4B3CF24A2575}" presName="centerShape" presStyleLbl="node0" presStyleIdx="0" presStyleCnt="1" custScaleX="121117" custScaleY="110585" custLinFactNeighborX="233" custLinFactNeighborY="-225"/>
      <dgm:spPr/>
      <dgm:t>
        <a:bodyPr/>
        <a:lstStyle/>
        <a:p>
          <a:endParaRPr lang="en-US"/>
        </a:p>
      </dgm:t>
    </dgm:pt>
    <dgm:pt modelId="{47921EE8-FFB4-46B0-B900-F2EAEB491FC1}" type="pres">
      <dgm:prSet presAssocID="{70141FD0-9AE9-4EDB-AC49-DFA8C86B7BD9}" presName="Name9" presStyleLbl="parChTrans1D2" presStyleIdx="0" presStyleCnt="3"/>
      <dgm:spPr/>
      <dgm:t>
        <a:bodyPr/>
        <a:lstStyle/>
        <a:p>
          <a:endParaRPr lang="en-US"/>
        </a:p>
      </dgm:t>
    </dgm:pt>
    <dgm:pt modelId="{F7A65BF6-6BE3-45F2-B144-69379F5B8B35}" type="pres">
      <dgm:prSet presAssocID="{70141FD0-9AE9-4EDB-AC49-DFA8C86B7BD9}" presName="connTx" presStyleLbl="parChTrans1D2" presStyleIdx="0" presStyleCnt="3"/>
      <dgm:spPr/>
      <dgm:t>
        <a:bodyPr/>
        <a:lstStyle/>
        <a:p>
          <a:endParaRPr lang="en-US"/>
        </a:p>
      </dgm:t>
    </dgm:pt>
    <dgm:pt modelId="{3ED14B42-D8EF-4E41-9E24-06DC71CF49EA}" type="pres">
      <dgm:prSet presAssocID="{866DEB43-BF72-4C70-BA68-A4A340879DE9}" presName="node" presStyleLbl="node1" presStyleIdx="0" presStyleCnt="3">
        <dgm:presLayoutVars>
          <dgm:bulletEnabled val="1"/>
        </dgm:presLayoutVars>
      </dgm:prSet>
      <dgm:spPr/>
      <dgm:t>
        <a:bodyPr/>
        <a:lstStyle/>
        <a:p>
          <a:endParaRPr lang="en-US"/>
        </a:p>
      </dgm:t>
    </dgm:pt>
    <dgm:pt modelId="{122E46D1-66D2-4C66-9560-6F12FDBDE9FE}" type="pres">
      <dgm:prSet presAssocID="{833B9327-6A10-4554-80C5-CCB61CAC4C62}" presName="Name9" presStyleLbl="parChTrans1D2" presStyleIdx="1" presStyleCnt="3"/>
      <dgm:spPr/>
      <dgm:t>
        <a:bodyPr/>
        <a:lstStyle/>
        <a:p>
          <a:endParaRPr lang="en-US"/>
        </a:p>
      </dgm:t>
    </dgm:pt>
    <dgm:pt modelId="{9B9F08C7-AF4D-487E-A491-B94228A23E8C}" type="pres">
      <dgm:prSet presAssocID="{833B9327-6A10-4554-80C5-CCB61CAC4C62}" presName="connTx" presStyleLbl="parChTrans1D2" presStyleIdx="1" presStyleCnt="3"/>
      <dgm:spPr/>
      <dgm:t>
        <a:bodyPr/>
        <a:lstStyle/>
        <a:p>
          <a:endParaRPr lang="en-US"/>
        </a:p>
      </dgm:t>
    </dgm:pt>
    <dgm:pt modelId="{7BA041D1-264B-41AE-BA40-2E5733CFB55A}" type="pres">
      <dgm:prSet presAssocID="{67555FF8-4DA3-4063-8BF6-F0DE7F68B29B}" presName="node" presStyleLbl="node1" presStyleIdx="1" presStyleCnt="3">
        <dgm:presLayoutVars>
          <dgm:bulletEnabled val="1"/>
        </dgm:presLayoutVars>
      </dgm:prSet>
      <dgm:spPr/>
      <dgm:t>
        <a:bodyPr/>
        <a:lstStyle/>
        <a:p>
          <a:endParaRPr lang="en-US"/>
        </a:p>
      </dgm:t>
    </dgm:pt>
    <dgm:pt modelId="{8DFEBB13-158F-4215-A64B-D63D1CA55C46}" type="pres">
      <dgm:prSet presAssocID="{CA9912D6-CEC3-4840-9AE2-0A048935BDEB}" presName="Name9" presStyleLbl="parChTrans1D2" presStyleIdx="2" presStyleCnt="3"/>
      <dgm:spPr/>
      <dgm:t>
        <a:bodyPr/>
        <a:lstStyle/>
        <a:p>
          <a:endParaRPr lang="en-US"/>
        </a:p>
      </dgm:t>
    </dgm:pt>
    <dgm:pt modelId="{B8B24363-DF37-4246-BBE7-16B2D4BFD453}" type="pres">
      <dgm:prSet presAssocID="{CA9912D6-CEC3-4840-9AE2-0A048935BDEB}" presName="connTx" presStyleLbl="parChTrans1D2" presStyleIdx="2" presStyleCnt="3"/>
      <dgm:spPr/>
      <dgm:t>
        <a:bodyPr/>
        <a:lstStyle/>
        <a:p>
          <a:endParaRPr lang="en-US"/>
        </a:p>
      </dgm:t>
    </dgm:pt>
    <dgm:pt modelId="{C9942FF0-F08D-48B9-8F49-A8BE0BD890A8}" type="pres">
      <dgm:prSet presAssocID="{83DE69B2-4910-4EB6-8F6B-097CE62260F7}" presName="node" presStyleLbl="node1" presStyleIdx="2" presStyleCnt="3">
        <dgm:presLayoutVars>
          <dgm:bulletEnabled val="1"/>
        </dgm:presLayoutVars>
      </dgm:prSet>
      <dgm:spPr/>
      <dgm:t>
        <a:bodyPr/>
        <a:lstStyle/>
        <a:p>
          <a:endParaRPr lang="en-US"/>
        </a:p>
      </dgm:t>
    </dgm:pt>
  </dgm:ptLst>
  <dgm:cxnLst>
    <dgm:cxn modelId="{67FA7237-2EA6-4EFC-8902-7607AFCF8CDF}" type="presOf" srcId="{70141FD0-9AE9-4EDB-AC49-DFA8C86B7BD9}" destId="{47921EE8-FFB4-46B0-B900-F2EAEB491FC1}" srcOrd="0" destOrd="0" presId="urn:microsoft.com/office/officeart/2005/8/layout/radial1"/>
    <dgm:cxn modelId="{87830F1F-5CA5-44E4-A94B-8B3107178BBB}" type="presOf" srcId="{CA9912D6-CEC3-4840-9AE2-0A048935BDEB}" destId="{B8B24363-DF37-4246-BBE7-16B2D4BFD453}" srcOrd="1" destOrd="0" presId="urn:microsoft.com/office/officeart/2005/8/layout/radial1"/>
    <dgm:cxn modelId="{77A1FF5E-7FDD-4F29-8272-6F3B91E2257B}" type="presOf" srcId="{833B9327-6A10-4554-80C5-CCB61CAC4C62}" destId="{9B9F08C7-AF4D-487E-A491-B94228A23E8C}" srcOrd="1" destOrd="0" presId="urn:microsoft.com/office/officeart/2005/8/layout/radial1"/>
    <dgm:cxn modelId="{93A462FC-0DE6-4545-A96E-DDD2FD2A96BB}" type="presOf" srcId="{26937EF9-F368-4372-B788-375D6B181B03}" destId="{0344D35B-F413-45C8-87D5-3AE1B34F0193}" srcOrd="0" destOrd="0" presId="urn:microsoft.com/office/officeart/2005/8/layout/radial1"/>
    <dgm:cxn modelId="{CFACB2AF-E566-4FA3-AF79-A07AAC6A4853}" type="presOf" srcId="{83DE69B2-4910-4EB6-8F6B-097CE62260F7}" destId="{C9942FF0-F08D-48B9-8F49-A8BE0BD890A8}" srcOrd="0" destOrd="0" presId="urn:microsoft.com/office/officeart/2005/8/layout/radial1"/>
    <dgm:cxn modelId="{A062C863-5B42-4C3E-B79A-2A0ED1D73D01}" srcId="{26937EF9-F368-4372-B788-375D6B181B03}" destId="{D231FD4F-62C7-42EC-B0F6-4B3CF24A2575}" srcOrd="0" destOrd="0" parTransId="{747EC719-746E-40D6-B065-5C9562A067A2}" sibTransId="{F969E0E1-5E16-40B3-821B-9F069E115ADF}"/>
    <dgm:cxn modelId="{74C39145-7A4D-4221-AACC-09B60E19EDC7}" type="presOf" srcId="{70141FD0-9AE9-4EDB-AC49-DFA8C86B7BD9}" destId="{F7A65BF6-6BE3-45F2-B144-69379F5B8B35}" srcOrd="1" destOrd="0" presId="urn:microsoft.com/office/officeart/2005/8/layout/radial1"/>
    <dgm:cxn modelId="{A799C844-6145-42A4-BFEB-6077125FC2CC}" type="presOf" srcId="{D231FD4F-62C7-42EC-B0F6-4B3CF24A2575}" destId="{04195FF8-E62E-4451-9EDA-81942A40B962}" srcOrd="0" destOrd="0" presId="urn:microsoft.com/office/officeart/2005/8/layout/radial1"/>
    <dgm:cxn modelId="{1969690A-4FCA-42BE-A5A9-3811486CB9FE}" srcId="{D231FD4F-62C7-42EC-B0F6-4B3CF24A2575}" destId="{83DE69B2-4910-4EB6-8F6B-097CE62260F7}" srcOrd="2" destOrd="0" parTransId="{CA9912D6-CEC3-4840-9AE2-0A048935BDEB}" sibTransId="{05B38D01-02BB-4F85-84D4-7446043824C0}"/>
    <dgm:cxn modelId="{ACCD02ED-5F27-4471-AAAE-36867ED4F1E2}" srcId="{D231FD4F-62C7-42EC-B0F6-4B3CF24A2575}" destId="{866DEB43-BF72-4C70-BA68-A4A340879DE9}" srcOrd="0" destOrd="0" parTransId="{70141FD0-9AE9-4EDB-AC49-DFA8C86B7BD9}" sibTransId="{5F048BFD-C648-4591-B6BB-F87A04977DAB}"/>
    <dgm:cxn modelId="{E1DD1958-E558-4E01-8F5E-1F3E7DCFD4A2}" type="presOf" srcId="{CA9912D6-CEC3-4840-9AE2-0A048935BDEB}" destId="{8DFEBB13-158F-4215-A64B-D63D1CA55C46}" srcOrd="0" destOrd="0" presId="urn:microsoft.com/office/officeart/2005/8/layout/radial1"/>
    <dgm:cxn modelId="{F627519A-12D5-4B07-8AE8-5D054683F222}" type="presOf" srcId="{866DEB43-BF72-4C70-BA68-A4A340879DE9}" destId="{3ED14B42-D8EF-4E41-9E24-06DC71CF49EA}" srcOrd="0" destOrd="0" presId="urn:microsoft.com/office/officeart/2005/8/layout/radial1"/>
    <dgm:cxn modelId="{96DE69FD-4A05-4860-BB00-DFE59EE73A58}" type="presOf" srcId="{67555FF8-4DA3-4063-8BF6-F0DE7F68B29B}" destId="{7BA041D1-264B-41AE-BA40-2E5733CFB55A}" srcOrd="0" destOrd="0" presId="urn:microsoft.com/office/officeart/2005/8/layout/radial1"/>
    <dgm:cxn modelId="{AA83AA07-9660-460D-88C0-71C168B13018}" srcId="{26937EF9-F368-4372-B788-375D6B181B03}" destId="{B3CCF4F7-F4D9-4291-813F-011A446BFCF1}" srcOrd="1" destOrd="0" parTransId="{B02223E2-DA55-4AC9-B6FB-EB216042275C}" sibTransId="{0618F9AF-3C4C-4841-A429-DA969A820E15}"/>
    <dgm:cxn modelId="{71B04AFF-0132-416C-983C-FAF13B223EB0}" type="presOf" srcId="{833B9327-6A10-4554-80C5-CCB61CAC4C62}" destId="{122E46D1-66D2-4C66-9560-6F12FDBDE9FE}" srcOrd="0" destOrd="0" presId="urn:microsoft.com/office/officeart/2005/8/layout/radial1"/>
    <dgm:cxn modelId="{E3C61F35-4374-45E6-8024-27A565674606}" srcId="{D231FD4F-62C7-42EC-B0F6-4B3CF24A2575}" destId="{67555FF8-4DA3-4063-8BF6-F0DE7F68B29B}" srcOrd="1" destOrd="0" parTransId="{833B9327-6A10-4554-80C5-CCB61CAC4C62}" sibTransId="{A097C030-1186-4C74-AEFA-9BF8717B382F}"/>
    <dgm:cxn modelId="{2DC0967A-CE0A-4931-B5C8-4F52095F5E9A}" type="presParOf" srcId="{0344D35B-F413-45C8-87D5-3AE1B34F0193}" destId="{04195FF8-E62E-4451-9EDA-81942A40B962}" srcOrd="0" destOrd="0" presId="urn:microsoft.com/office/officeart/2005/8/layout/radial1"/>
    <dgm:cxn modelId="{3ECBA169-6A5B-4893-81DE-9A6A2195C41F}" type="presParOf" srcId="{0344D35B-F413-45C8-87D5-3AE1B34F0193}" destId="{47921EE8-FFB4-46B0-B900-F2EAEB491FC1}" srcOrd="1" destOrd="0" presId="urn:microsoft.com/office/officeart/2005/8/layout/radial1"/>
    <dgm:cxn modelId="{E44A3BD6-440B-4865-9487-7A751C23D632}" type="presParOf" srcId="{47921EE8-FFB4-46B0-B900-F2EAEB491FC1}" destId="{F7A65BF6-6BE3-45F2-B144-69379F5B8B35}" srcOrd="0" destOrd="0" presId="urn:microsoft.com/office/officeart/2005/8/layout/radial1"/>
    <dgm:cxn modelId="{C8C2D8EE-6463-4F35-9328-14E6326BABA1}" type="presParOf" srcId="{0344D35B-F413-45C8-87D5-3AE1B34F0193}" destId="{3ED14B42-D8EF-4E41-9E24-06DC71CF49EA}" srcOrd="2" destOrd="0" presId="urn:microsoft.com/office/officeart/2005/8/layout/radial1"/>
    <dgm:cxn modelId="{0C1F25BC-2F99-49D4-A7DA-4B05B8F86869}" type="presParOf" srcId="{0344D35B-F413-45C8-87D5-3AE1B34F0193}" destId="{122E46D1-66D2-4C66-9560-6F12FDBDE9FE}" srcOrd="3" destOrd="0" presId="urn:microsoft.com/office/officeart/2005/8/layout/radial1"/>
    <dgm:cxn modelId="{C56C6AE4-2BB4-4420-ABD4-FB0B3C756C1C}" type="presParOf" srcId="{122E46D1-66D2-4C66-9560-6F12FDBDE9FE}" destId="{9B9F08C7-AF4D-487E-A491-B94228A23E8C}" srcOrd="0" destOrd="0" presId="urn:microsoft.com/office/officeart/2005/8/layout/radial1"/>
    <dgm:cxn modelId="{74650B3D-7E48-4670-B040-9651A044C4A6}" type="presParOf" srcId="{0344D35B-F413-45C8-87D5-3AE1B34F0193}" destId="{7BA041D1-264B-41AE-BA40-2E5733CFB55A}" srcOrd="4" destOrd="0" presId="urn:microsoft.com/office/officeart/2005/8/layout/radial1"/>
    <dgm:cxn modelId="{64177904-0D02-404A-908A-2474ACAFDA72}" type="presParOf" srcId="{0344D35B-F413-45C8-87D5-3AE1B34F0193}" destId="{8DFEBB13-158F-4215-A64B-D63D1CA55C46}" srcOrd="5" destOrd="0" presId="urn:microsoft.com/office/officeart/2005/8/layout/radial1"/>
    <dgm:cxn modelId="{90AA798E-FA16-4388-A9BD-8C2CDBAE9BD5}" type="presParOf" srcId="{8DFEBB13-158F-4215-A64B-D63D1CA55C46}" destId="{B8B24363-DF37-4246-BBE7-16B2D4BFD453}" srcOrd="0" destOrd="0" presId="urn:microsoft.com/office/officeart/2005/8/layout/radial1"/>
    <dgm:cxn modelId="{0F22ADEA-578E-4A31-8254-C002E60616D1}" type="presParOf" srcId="{0344D35B-F413-45C8-87D5-3AE1B34F0193}" destId="{C9942FF0-F08D-48B9-8F49-A8BE0BD890A8}"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57D682-9473-457F-B104-DDC76624DBFE}" type="doc">
      <dgm:prSet loTypeId="urn:microsoft.com/office/officeart/2005/8/layout/lProcess3" loCatId="process" qsTypeId="urn:microsoft.com/office/officeart/2005/8/quickstyle/simple1" qsCatId="simple" csTypeId="urn:microsoft.com/office/officeart/2005/8/colors/accent6_3" csCatId="accent6" phldr="1"/>
      <dgm:spPr/>
      <dgm:t>
        <a:bodyPr/>
        <a:lstStyle/>
        <a:p>
          <a:endParaRPr lang="en-US"/>
        </a:p>
      </dgm:t>
    </dgm:pt>
    <dgm:pt modelId="{6CFBC12C-8989-4892-85AE-C3DD1FF230BD}">
      <dgm:prSet phldrT="[Text]"/>
      <dgm:spPr/>
      <dgm:t>
        <a:bodyPr/>
        <a:lstStyle/>
        <a:p>
          <a:r>
            <a:rPr lang="en-US" dirty="0" smtClean="0"/>
            <a:t>Clinical</a:t>
          </a:r>
          <a:endParaRPr lang="en-US" dirty="0"/>
        </a:p>
      </dgm:t>
    </dgm:pt>
    <dgm:pt modelId="{3156CDA4-4707-4EB6-9C98-65D692CBBE92}" type="parTrans" cxnId="{48E9372F-E799-4DAC-A0D2-908E60CE93F0}">
      <dgm:prSet/>
      <dgm:spPr/>
      <dgm:t>
        <a:bodyPr/>
        <a:lstStyle/>
        <a:p>
          <a:endParaRPr lang="en-US"/>
        </a:p>
      </dgm:t>
    </dgm:pt>
    <dgm:pt modelId="{0BC1F5D3-6EF1-4DAD-BD20-9F7DD1910171}" type="sibTrans" cxnId="{48E9372F-E799-4DAC-A0D2-908E60CE93F0}">
      <dgm:prSet/>
      <dgm:spPr/>
      <dgm:t>
        <a:bodyPr/>
        <a:lstStyle/>
        <a:p>
          <a:endParaRPr lang="en-US"/>
        </a:p>
      </dgm:t>
    </dgm:pt>
    <dgm:pt modelId="{1542424E-C933-4ACB-ACAE-55EFC701F861}">
      <dgm:prSet phldrT="[Text]"/>
      <dgm:spPr/>
      <dgm:t>
        <a:bodyPr/>
        <a:lstStyle/>
        <a:p>
          <a:r>
            <a:rPr lang="en-US" dirty="0" smtClean="0"/>
            <a:t>Protocols</a:t>
          </a:r>
          <a:endParaRPr lang="en-US" dirty="0"/>
        </a:p>
      </dgm:t>
    </dgm:pt>
    <dgm:pt modelId="{610A7D84-52D6-48E8-951A-07AEB96D67EF}" type="parTrans" cxnId="{A23A2BA8-3264-4510-946F-3BA7A5D670B7}">
      <dgm:prSet/>
      <dgm:spPr/>
      <dgm:t>
        <a:bodyPr/>
        <a:lstStyle/>
        <a:p>
          <a:endParaRPr lang="en-US"/>
        </a:p>
      </dgm:t>
    </dgm:pt>
    <dgm:pt modelId="{460AFD2F-B9FF-4023-BC51-B06DBC88F85F}" type="sibTrans" cxnId="{A23A2BA8-3264-4510-946F-3BA7A5D670B7}">
      <dgm:prSet/>
      <dgm:spPr/>
      <dgm:t>
        <a:bodyPr/>
        <a:lstStyle/>
        <a:p>
          <a:endParaRPr lang="en-US"/>
        </a:p>
      </dgm:t>
    </dgm:pt>
    <dgm:pt modelId="{6B9F2E87-C66F-4BEA-9F2F-C5CCEE749A74}">
      <dgm:prSet phldrT="[Text]"/>
      <dgm:spPr/>
      <dgm:t>
        <a:bodyPr/>
        <a:lstStyle/>
        <a:p>
          <a:r>
            <a:rPr lang="en-US" dirty="0" smtClean="0"/>
            <a:t> Workflows</a:t>
          </a:r>
        </a:p>
      </dgm:t>
    </dgm:pt>
    <dgm:pt modelId="{BABE2EB9-5640-413F-9DE5-0C57CC7F9C93}" type="parTrans" cxnId="{9E9A751E-B93F-4642-BCA1-5C3B77F1E6A9}">
      <dgm:prSet/>
      <dgm:spPr/>
      <dgm:t>
        <a:bodyPr/>
        <a:lstStyle/>
        <a:p>
          <a:endParaRPr lang="en-US"/>
        </a:p>
      </dgm:t>
    </dgm:pt>
    <dgm:pt modelId="{7E1348CC-2B13-49B0-A8B9-81306519CAA1}" type="sibTrans" cxnId="{9E9A751E-B93F-4642-BCA1-5C3B77F1E6A9}">
      <dgm:prSet/>
      <dgm:spPr/>
      <dgm:t>
        <a:bodyPr/>
        <a:lstStyle/>
        <a:p>
          <a:endParaRPr lang="en-US"/>
        </a:p>
      </dgm:t>
    </dgm:pt>
    <dgm:pt modelId="{035B6F15-B6E6-4D99-8B96-396FC24B55F3}">
      <dgm:prSet phldrT="[Text]"/>
      <dgm:spPr/>
      <dgm:t>
        <a:bodyPr/>
        <a:lstStyle/>
        <a:p>
          <a:r>
            <a:rPr lang="en-US" dirty="0" smtClean="0"/>
            <a:t>Technology</a:t>
          </a:r>
          <a:endParaRPr lang="en-US" dirty="0"/>
        </a:p>
      </dgm:t>
    </dgm:pt>
    <dgm:pt modelId="{0C2B3E46-E3E0-4B92-9201-DB2D43A7650D}" type="parTrans" cxnId="{7FA651B3-4DBC-484B-9455-F3928960C1AC}">
      <dgm:prSet/>
      <dgm:spPr/>
      <dgm:t>
        <a:bodyPr/>
        <a:lstStyle/>
        <a:p>
          <a:endParaRPr lang="en-US"/>
        </a:p>
      </dgm:t>
    </dgm:pt>
    <dgm:pt modelId="{342EE7E2-FFAB-4EEC-B8C3-2A2EA9E0299B}" type="sibTrans" cxnId="{7FA651B3-4DBC-484B-9455-F3928960C1AC}">
      <dgm:prSet/>
      <dgm:spPr/>
      <dgm:t>
        <a:bodyPr/>
        <a:lstStyle/>
        <a:p>
          <a:endParaRPr lang="en-US"/>
        </a:p>
      </dgm:t>
    </dgm:pt>
    <dgm:pt modelId="{A51E9D3E-BE5B-4756-B3DD-52422A9ED6FD}">
      <dgm:prSet phldrT="[Text]"/>
      <dgm:spPr/>
      <dgm:t>
        <a:bodyPr/>
        <a:lstStyle/>
        <a:p>
          <a:r>
            <a:rPr lang="en-US" dirty="0" smtClean="0"/>
            <a:t>Equipment and Site Assessment</a:t>
          </a:r>
          <a:endParaRPr lang="en-US" dirty="0"/>
        </a:p>
      </dgm:t>
    </dgm:pt>
    <dgm:pt modelId="{72317C29-3857-4D3A-8922-9320E070444A}" type="parTrans" cxnId="{9863CABE-8E77-41E9-83E1-0D5EDF558436}">
      <dgm:prSet/>
      <dgm:spPr/>
      <dgm:t>
        <a:bodyPr/>
        <a:lstStyle/>
        <a:p>
          <a:endParaRPr lang="en-US"/>
        </a:p>
      </dgm:t>
    </dgm:pt>
    <dgm:pt modelId="{4F0093DF-D71A-4F80-9405-BDB612E5972D}" type="sibTrans" cxnId="{9863CABE-8E77-41E9-83E1-0D5EDF558436}">
      <dgm:prSet/>
      <dgm:spPr/>
      <dgm:t>
        <a:bodyPr/>
        <a:lstStyle/>
        <a:p>
          <a:endParaRPr lang="en-US"/>
        </a:p>
      </dgm:t>
    </dgm:pt>
    <dgm:pt modelId="{23C31DEB-0C1D-40FC-BE0C-20C41D20020B}">
      <dgm:prSet phldrT="[Text]"/>
      <dgm:spPr/>
      <dgm:t>
        <a:bodyPr/>
        <a:lstStyle/>
        <a:p>
          <a:r>
            <a:rPr lang="en-US" smtClean="0"/>
            <a:t>Procurement</a:t>
          </a:r>
          <a:endParaRPr lang="en-US" dirty="0"/>
        </a:p>
      </dgm:t>
    </dgm:pt>
    <dgm:pt modelId="{FF4DE48F-D26D-4511-B010-097A03C74558}" type="parTrans" cxnId="{FE9CB96D-8C80-420D-A33D-6C68E823A13A}">
      <dgm:prSet/>
      <dgm:spPr/>
      <dgm:t>
        <a:bodyPr/>
        <a:lstStyle/>
        <a:p>
          <a:endParaRPr lang="en-US"/>
        </a:p>
      </dgm:t>
    </dgm:pt>
    <dgm:pt modelId="{758AC492-F5FB-4552-8BD6-4AA54CFB7FC0}" type="sibTrans" cxnId="{FE9CB96D-8C80-420D-A33D-6C68E823A13A}">
      <dgm:prSet/>
      <dgm:spPr/>
      <dgm:t>
        <a:bodyPr/>
        <a:lstStyle/>
        <a:p>
          <a:endParaRPr lang="en-US"/>
        </a:p>
      </dgm:t>
    </dgm:pt>
    <dgm:pt modelId="{394BAD0A-ACD8-4D38-983C-D72ED1DDA27B}">
      <dgm:prSet phldrT="[Text]"/>
      <dgm:spPr/>
      <dgm:t>
        <a:bodyPr/>
        <a:lstStyle/>
        <a:p>
          <a:r>
            <a:rPr lang="en-US" dirty="0" smtClean="0"/>
            <a:t>Administrative</a:t>
          </a:r>
        </a:p>
      </dgm:t>
    </dgm:pt>
    <dgm:pt modelId="{8C5654CD-6B2F-4D28-A5C6-A8A130DB98C4}" type="parTrans" cxnId="{D0B20E95-8317-4AE1-85C3-7F8E00ACD719}">
      <dgm:prSet/>
      <dgm:spPr/>
      <dgm:t>
        <a:bodyPr/>
        <a:lstStyle/>
        <a:p>
          <a:endParaRPr lang="en-US"/>
        </a:p>
      </dgm:t>
    </dgm:pt>
    <dgm:pt modelId="{31E6A97E-CF61-49EB-890F-19560247BE18}" type="sibTrans" cxnId="{D0B20E95-8317-4AE1-85C3-7F8E00ACD719}">
      <dgm:prSet/>
      <dgm:spPr/>
      <dgm:t>
        <a:bodyPr/>
        <a:lstStyle/>
        <a:p>
          <a:endParaRPr lang="en-US"/>
        </a:p>
      </dgm:t>
    </dgm:pt>
    <dgm:pt modelId="{24318D8F-F3B3-4B39-9CA8-640EB508A17A}">
      <dgm:prSet phldrT="[Text]"/>
      <dgm:spPr/>
      <dgm:t>
        <a:bodyPr/>
        <a:lstStyle/>
        <a:p>
          <a:r>
            <a:rPr lang="en-US" dirty="0" smtClean="0"/>
            <a:t>Legal</a:t>
          </a:r>
          <a:endParaRPr lang="en-US" dirty="0"/>
        </a:p>
      </dgm:t>
    </dgm:pt>
    <dgm:pt modelId="{DC3627B5-4DAA-4DD9-A953-6FB6886345B0}" type="parTrans" cxnId="{260FA552-A132-498A-89D8-A5D2DCA11A14}">
      <dgm:prSet/>
      <dgm:spPr/>
      <dgm:t>
        <a:bodyPr/>
        <a:lstStyle/>
        <a:p>
          <a:endParaRPr lang="en-US"/>
        </a:p>
      </dgm:t>
    </dgm:pt>
    <dgm:pt modelId="{B90FA71A-A4B9-4EEE-9276-2620FB8176D8}" type="sibTrans" cxnId="{260FA552-A132-498A-89D8-A5D2DCA11A14}">
      <dgm:prSet/>
      <dgm:spPr/>
      <dgm:t>
        <a:bodyPr/>
        <a:lstStyle/>
        <a:p>
          <a:endParaRPr lang="en-US"/>
        </a:p>
      </dgm:t>
    </dgm:pt>
    <dgm:pt modelId="{6E9D0F2B-D6D5-4072-B96A-A5576189F384}">
      <dgm:prSet phldrT="[Text]"/>
      <dgm:spPr/>
      <dgm:t>
        <a:bodyPr/>
        <a:lstStyle/>
        <a:p>
          <a:r>
            <a:rPr lang="en-US" dirty="0" smtClean="0"/>
            <a:t>Credentialing - Regulatory</a:t>
          </a:r>
          <a:endParaRPr lang="en-US" dirty="0"/>
        </a:p>
      </dgm:t>
    </dgm:pt>
    <dgm:pt modelId="{E5910ED2-C243-4F12-BCF5-6DD0EE47F673}" type="parTrans" cxnId="{34CACB6C-BF24-438E-9D39-AB41F49883F3}">
      <dgm:prSet/>
      <dgm:spPr/>
      <dgm:t>
        <a:bodyPr/>
        <a:lstStyle/>
        <a:p>
          <a:endParaRPr lang="en-US"/>
        </a:p>
      </dgm:t>
    </dgm:pt>
    <dgm:pt modelId="{D777BF96-248B-4653-919B-6291150C582A}" type="sibTrans" cxnId="{34CACB6C-BF24-438E-9D39-AB41F49883F3}">
      <dgm:prSet/>
      <dgm:spPr/>
      <dgm:t>
        <a:bodyPr/>
        <a:lstStyle/>
        <a:p>
          <a:endParaRPr lang="en-US"/>
        </a:p>
      </dgm:t>
    </dgm:pt>
    <dgm:pt modelId="{F13948E4-CC52-4915-B59E-18F1503B211C}">
      <dgm:prSet/>
      <dgm:spPr/>
      <dgm:t>
        <a:bodyPr/>
        <a:lstStyle/>
        <a:p>
          <a:r>
            <a:rPr lang="en-US" dirty="0" smtClean="0"/>
            <a:t>Outcomes</a:t>
          </a:r>
          <a:endParaRPr lang="en-US" dirty="0"/>
        </a:p>
      </dgm:t>
    </dgm:pt>
    <dgm:pt modelId="{55DF5B0B-58D8-4DBE-9B67-680176325136}" type="parTrans" cxnId="{FC3866F3-B12B-4985-80B9-C14D74C219A5}">
      <dgm:prSet/>
      <dgm:spPr/>
      <dgm:t>
        <a:bodyPr/>
        <a:lstStyle/>
        <a:p>
          <a:endParaRPr lang="en-US"/>
        </a:p>
      </dgm:t>
    </dgm:pt>
    <dgm:pt modelId="{1A130E06-DD2E-43C0-8A1E-1B1967A4AC0E}" type="sibTrans" cxnId="{FC3866F3-B12B-4985-80B9-C14D74C219A5}">
      <dgm:prSet/>
      <dgm:spPr/>
      <dgm:t>
        <a:bodyPr/>
        <a:lstStyle/>
        <a:p>
          <a:endParaRPr lang="en-US"/>
        </a:p>
      </dgm:t>
    </dgm:pt>
    <dgm:pt modelId="{6441A8BA-5880-4B50-A465-951844CDEA8C}">
      <dgm:prSet/>
      <dgm:spPr/>
      <dgm:t>
        <a:bodyPr/>
        <a:lstStyle/>
        <a:p>
          <a:r>
            <a:rPr lang="en-US" dirty="0" smtClean="0"/>
            <a:t>Performance Metrics</a:t>
          </a:r>
          <a:endParaRPr lang="en-US" dirty="0"/>
        </a:p>
      </dgm:t>
    </dgm:pt>
    <dgm:pt modelId="{20EA280E-8B54-4BCD-B3BD-464C8B96DFE3}" type="parTrans" cxnId="{42DFDBBA-C97D-4710-A3E0-6DCDD78D57E2}">
      <dgm:prSet/>
      <dgm:spPr/>
      <dgm:t>
        <a:bodyPr/>
        <a:lstStyle/>
        <a:p>
          <a:endParaRPr lang="en-US"/>
        </a:p>
      </dgm:t>
    </dgm:pt>
    <dgm:pt modelId="{F10C66ED-1475-4FF6-BB51-EFA2F252598E}" type="sibTrans" cxnId="{42DFDBBA-C97D-4710-A3E0-6DCDD78D57E2}">
      <dgm:prSet/>
      <dgm:spPr/>
      <dgm:t>
        <a:bodyPr/>
        <a:lstStyle/>
        <a:p>
          <a:endParaRPr lang="en-US"/>
        </a:p>
      </dgm:t>
    </dgm:pt>
    <dgm:pt modelId="{3355E04B-C87B-425A-AD0A-74CEC31223B3}">
      <dgm:prSet/>
      <dgm:spPr/>
      <dgm:t>
        <a:bodyPr/>
        <a:lstStyle/>
        <a:p>
          <a:r>
            <a:rPr lang="en-US" dirty="0" smtClean="0"/>
            <a:t>KPI Tracking</a:t>
          </a:r>
          <a:endParaRPr lang="en-US" dirty="0"/>
        </a:p>
      </dgm:t>
    </dgm:pt>
    <dgm:pt modelId="{43F563C5-4377-41DB-8F09-4EE1D200DD74}" type="parTrans" cxnId="{723F7B2E-C113-47B7-9DA2-05D7721ABB14}">
      <dgm:prSet/>
      <dgm:spPr/>
      <dgm:t>
        <a:bodyPr/>
        <a:lstStyle/>
        <a:p>
          <a:endParaRPr lang="en-US"/>
        </a:p>
      </dgm:t>
    </dgm:pt>
    <dgm:pt modelId="{F8C183D5-CFA8-4EB0-B6A8-61B3B6E649C0}" type="sibTrans" cxnId="{723F7B2E-C113-47B7-9DA2-05D7721ABB14}">
      <dgm:prSet/>
      <dgm:spPr/>
      <dgm:t>
        <a:bodyPr/>
        <a:lstStyle/>
        <a:p>
          <a:endParaRPr lang="en-US"/>
        </a:p>
      </dgm:t>
    </dgm:pt>
    <dgm:pt modelId="{48A3156F-CDE5-4DE6-A16C-CF957854A3BC}">
      <dgm:prSet/>
      <dgm:spPr/>
      <dgm:t>
        <a:bodyPr/>
        <a:lstStyle/>
        <a:p>
          <a:r>
            <a:rPr lang="en-US" dirty="0" smtClean="0"/>
            <a:t>Billing - Compliance</a:t>
          </a:r>
          <a:endParaRPr lang="en-US" dirty="0"/>
        </a:p>
      </dgm:t>
    </dgm:pt>
    <dgm:pt modelId="{FCDF02F6-61D4-4917-B6CB-53F096046ABB}" type="parTrans" cxnId="{FF63D164-5BBE-4717-8085-199A229D8148}">
      <dgm:prSet/>
      <dgm:spPr/>
      <dgm:t>
        <a:bodyPr/>
        <a:lstStyle/>
        <a:p>
          <a:endParaRPr lang="en-US"/>
        </a:p>
      </dgm:t>
    </dgm:pt>
    <dgm:pt modelId="{C3C85471-BBB3-48FE-BA29-EBF739CA72EC}" type="sibTrans" cxnId="{FF63D164-5BBE-4717-8085-199A229D8148}">
      <dgm:prSet/>
      <dgm:spPr/>
      <dgm:t>
        <a:bodyPr/>
        <a:lstStyle/>
        <a:p>
          <a:endParaRPr lang="en-US"/>
        </a:p>
      </dgm:t>
    </dgm:pt>
    <dgm:pt modelId="{EADC6831-0713-4DE2-9980-997819BFE959}">
      <dgm:prSet/>
      <dgm:spPr/>
      <dgm:t>
        <a:bodyPr/>
        <a:lstStyle/>
        <a:p>
          <a:r>
            <a:rPr lang="en-US" dirty="0" smtClean="0"/>
            <a:t>Outcomes Reporting</a:t>
          </a:r>
          <a:endParaRPr lang="en-US" dirty="0"/>
        </a:p>
      </dgm:t>
    </dgm:pt>
    <dgm:pt modelId="{443A9C32-4586-4B80-AE00-8BDE2C5FC309}" type="parTrans" cxnId="{ECEC6EDA-2438-4B83-8CC8-A63DB60CDF97}">
      <dgm:prSet/>
      <dgm:spPr/>
      <dgm:t>
        <a:bodyPr/>
        <a:lstStyle/>
        <a:p>
          <a:endParaRPr lang="en-US"/>
        </a:p>
      </dgm:t>
    </dgm:pt>
    <dgm:pt modelId="{0101B034-23B5-4F86-A403-F3110A26B14B}" type="sibTrans" cxnId="{ECEC6EDA-2438-4B83-8CC8-A63DB60CDF97}">
      <dgm:prSet/>
      <dgm:spPr/>
      <dgm:t>
        <a:bodyPr/>
        <a:lstStyle/>
        <a:p>
          <a:endParaRPr lang="en-US"/>
        </a:p>
      </dgm:t>
    </dgm:pt>
    <dgm:pt modelId="{29B7024B-3E79-4F44-AE72-EDA8040456E6}">
      <dgm:prSet/>
      <dgm:spPr/>
      <dgm:t>
        <a:bodyPr/>
        <a:lstStyle/>
        <a:p>
          <a:r>
            <a:rPr lang="en-US" dirty="0" smtClean="0"/>
            <a:t>Installation</a:t>
          </a:r>
          <a:endParaRPr lang="en-US" dirty="0"/>
        </a:p>
      </dgm:t>
    </dgm:pt>
    <dgm:pt modelId="{0E1D43ED-F103-4325-A937-5957ACE3280C}" type="parTrans" cxnId="{ADB303DB-86C1-45FA-BFDD-D7DCF81F0A7B}">
      <dgm:prSet/>
      <dgm:spPr/>
      <dgm:t>
        <a:bodyPr/>
        <a:lstStyle/>
        <a:p>
          <a:endParaRPr lang="en-US"/>
        </a:p>
      </dgm:t>
    </dgm:pt>
    <dgm:pt modelId="{F1E8A0B4-4690-4331-855F-43C844B66A4A}" type="sibTrans" cxnId="{ADB303DB-86C1-45FA-BFDD-D7DCF81F0A7B}">
      <dgm:prSet/>
      <dgm:spPr/>
      <dgm:t>
        <a:bodyPr/>
        <a:lstStyle/>
        <a:p>
          <a:endParaRPr lang="en-US"/>
        </a:p>
      </dgm:t>
    </dgm:pt>
    <dgm:pt modelId="{85FA1DD9-9080-4BD8-8117-2C6C47AF8617}">
      <dgm:prSet/>
      <dgm:spPr/>
      <dgm:t>
        <a:bodyPr/>
        <a:lstStyle/>
        <a:p>
          <a:r>
            <a:rPr lang="en-US" dirty="0" smtClean="0"/>
            <a:t>Test Scripts</a:t>
          </a:r>
        </a:p>
      </dgm:t>
    </dgm:pt>
    <dgm:pt modelId="{E9AB9509-D745-4D51-9A66-BE11A9FA50AF}" type="parTrans" cxnId="{549E3FF9-ED24-421B-8F2E-BCF4FF4EE5F9}">
      <dgm:prSet/>
      <dgm:spPr/>
      <dgm:t>
        <a:bodyPr/>
        <a:lstStyle/>
        <a:p>
          <a:endParaRPr lang="en-US"/>
        </a:p>
      </dgm:t>
    </dgm:pt>
    <dgm:pt modelId="{6481D9E4-5876-410C-AC2C-4782EAFDB8DF}" type="sibTrans" cxnId="{549E3FF9-ED24-421B-8F2E-BCF4FF4EE5F9}">
      <dgm:prSet/>
      <dgm:spPr/>
      <dgm:t>
        <a:bodyPr/>
        <a:lstStyle/>
        <a:p>
          <a:endParaRPr lang="en-US"/>
        </a:p>
      </dgm:t>
    </dgm:pt>
    <dgm:pt modelId="{102B1BC8-4877-4C34-881A-265212FA00B3}" type="pres">
      <dgm:prSet presAssocID="{5C57D682-9473-457F-B104-DDC76624DBFE}" presName="Name0" presStyleCnt="0">
        <dgm:presLayoutVars>
          <dgm:chPref val="3"/>
          <dgm:dir/>
          <dgm:animLvl val="lvl"/>
          <dgm:resizeHandles/>
        </dgm:presLayoutVars>
      </dgm:prSet>
      <dgm:spPr/>
      <dgm:t>
        <a:bodyPr/>
        <a:lstStyle/>
        <a:p>
          <a:endParaRPr lang="en-US"/>
        </a:p>
      </dgm:t>
    </dgm:pt>
    <dgm:pt modelId="{35F3DAB9-CD3A-43A0-8956-F606B36C566D}" type="pres">
      <dgm:prSet presAssocID="{6CFBC12C-8989-4892-85AE-C3DD1FF230BD}" presName="horFlow" presStyleCnt="0"/>
      <dgm:spPr/>
    </dgm:pt>
    <dgm:pt modelId="{1FE919D2-3D83-4FF5-BA31-2F0D9BF22AE0}" type="pres">
      <dgm:prSet presAssocID="{6CFBC12C-8989-4892-85AE-C3DD1FF230BD}" presName="bigChev" presStyleLbl="node1" presStyleIdx="0" presStyleCnt="4"/>
      <dgm:spPr/>
      <dgm:t>
        <a:bodyPr/>
        <a:lstStyle/>
        <a:p>
          <a:endParaRPr lang="en-US"/>
        </a:p>
      </dgm:t>
    </dgm:pt>
    <dgm:pt modelId="{F67D1885-D285-4300-AF91-D28698779F64}" type="pres">
      <dgm:prSet presAssocID="{610A7D84-52D6-48E8-951A-07AEB96D67EF}" presName="parTrans" presStyleCnt="0"/>
      <dgm:spPr/>
    </dgm:pt>
    <dgm:pt modelId="{0B7499EC-2A69-4DF9-81CB-0439B8F7AF04}" type="pres">
      <dgm:prSet presAssocID="{1542424E-C933-4ACB-ACAE-55EFC701F861}" presName="node" presStyleLbl="alignAccFollowNode1" presStyleIdx="0" presStyleCnt="12">
        <dgm:presLayoutVars>
          <dgm:bulletEnabled val="1"/>
        </dgm:presLayoutVars>
      </dgm:prSet>
      <dgm:spPr/>
      <dgm:t>
        <a:bodyPr/>
        <a:lstStyle/>
        <a:p>
          <a:endParaRPr lang="en-US"/>
        </a:p>
      </dgm:t>
    </dgm:pt>
    <dgm:pt modelId="{DA014C01-ECDF-4C07-9825-FD74B4FC4C94}" type="pres">
      <dgm:prSet presAssocID="{460AFD2F-B9FF-4023-BC51-B06DBC88F85F}" presName="sibTrans" presStyleCnt="0"/>
      <dgm:spPr/>
    </dgm:pt>
    <dgm:pt modelId="{F07299DD-C94C-44B7-AB04-C43AC201CE7B}" type="pres">
      <dgm:prSet presAssocID="{6B9F2E87-C66F-4BEA-9F2F-C5CCEE749A74}" presName="node" presStyleLbl="alignAccFollowNode1" presStyleIdx="1" presStyleCnt="12">
        <dgm:presLayoutVars>
          <dgm:bulletEnabled val="1"/>
        </dgm:presLayoutVars>
      </dgm:prSet>
      <dgm:spPr/>
      <dgm:t>
        <a:bodyPr/>
        <a:lstStyle/>
        <a:p>
          <a:endParaRPr lang="en-US"/>
        </a:p>
      </dgm:t>
    </dgm:pt>
    <dgm:pt modelId="{87906625-397E-4F20-9F9F-F258F26CFA8D}" type="pres">
      <dgm:prSet presAssocID="{7E1348CC-2B13-49B0-A8B9-81306519CAA1}" presName="sibTrans" presStyleCnt="0"/>
      <dgm:spPr/>
    </dgm:pt>
    <dgm:pt modelId="{9E2AA1C0-8DAC-43EF-A3DE-0CB88EA30D04}" type="pres">
      <dgm:prSet presAssocID="{85FA1DD9-9080-4BD8-8117-2C6C47AF8617}" presName="node" presStyleLbl="alignAccFollowNode1" presStyleIdx="2" presStyleCnt="12">
        <dgm:presLayoutVars>
          <dgm:bulletEnabled val="1"/>
        </dgm:presLayoutVars>
      </dgm:prSet>
      <dgm:spPr/>
      <dgm:t>
        <a:bodyPr/>
        <a:lstStyle/>
        <a:p>
          <a:endParaRPr lang="en-US"/>
        </a:p>
      </dgm:t>
    </dgm:pt>
    <dgm:pt modelId="{22C9C0FE-66C2-4784-A26A-2BBA34F1EB36}" type="pres">
      <dgm:prSet presAssocID="{6CFBC12C-8989-4892-85AE-C3DD1FF230BD}" presName="vSp" presStyleCnt="0"/>
      <dgm:spPr/>
    </dgm:pt>
    <dgm:pt modelId="{029CF102-E4F7-43DB-9467-83C7837D1DA0}" type="pres">
      <dgm:prSet presAssocID="{035B6F15-B6E6-4D99-8B96-396FC24B55F3}" presName="horFlow" presStyleCnt="0"/>
      <dgm:spPr/>
    </dgm:pt>
    <dgm:pt modelId="{9074BE18-8416-4EC0-98B5-59B25EAD78BC}" type="pres">
      <dgm:prSet presAssocID="{035B6F15-B6E6-4D99-8B96-396FC24B55F3}" presName="bigChev" presStyleLbl="node1" presStyleIdx="1" presStyleCnt="4"/>
      <dgm:spPr/>
      <dgm:t>
        <a:bodyPr/>
        <a:lstStyle/>
        <a:p>
          <a:endParaRPr lang="en-US"/>
        </a:p>
      </dgm:t>
    </dgm:pt>
    <dgm:pt modelId="{885FC4D3-A4C7-4755-9714-80D76787408A}" type="pres">
      <dgm:prSet presAssocID="{72317C29-3857-4D3A-8922-9320E070444A}" presName="parTrans" presStyleCnt="0"/>
      <dgm:spPr/>
    </dgm:pt>
    <dgm:pt modelId="{76FB3978-E3C9-4A9F-8319-F118A8EC4FF4}" type="pres">
      <dgm:prSet presAssocID="{A51E9D3E-BE5B-4756-B3DD-52422A9ED6FD}" presName="node" presStyleLbl="alignAccFollowNode1" presStyleIdx="3" presStyleCnt="12">
        <dgm:presLayoutVars>
          <dgm:bulletEnabled val="1"/>
        </dgm:presLayoutVars>
      </dgm:prSet>
      <dgm:spPr/>
      <dgm:t>
        <a:bodyPr/>
        <a:lstStyle/>
        <a:p>
          <a:endParaRPr lang="en-US"/>
        </a:p>
      </dgm:t>
    </dgm:pt>
    <dgm:pt modelId="{AE550725-1FCC-4396-AB60-BB9431797B48}" type="pres">
      <dgm:prSet presAssocID="{4F0093DF-D71A-4F80-9405-BDB612E5972D}" presName="sibTrans" presStyleCnt="0"/>
      <dgm:spPr/>
    </dgm:pt>
    <dgm:pt modelId="{EA5397B3-7BB3-45E5-A9E9-2A53F1B2ABED}" type="pres">
      <dgm:prSet presAssocID="{23C31DEB-0C1D-40FC-BE0C-20C41D20020B}" presName="node" presStyleLbl="alignAccFollowNode1" presStyleIdx="4" presStyleCnt="12">
        <dgm:presLayoutVars>
          <dgm:bulletEnabled val="1"/>
        </dgm:presLayoutVars>
      </dgm:prSet>
      <dgm:spPr/>
      <dgm:t>
        <a:bodyPr/>
        <a:lstStyle/>
        <a:p>
          <a:endParaRPr lang="en-US"/>
        </a:p>
      </dgm:t>
    </dgm:pt>
    <dgm:pt modelId="{A1AA35AC-6FAF-4BD2-AFEB-F62AC8348FF7}" type="pres">
      <dgm:prSet presAssocID="{758AC492-F5FB-4552-8BD6-4AA54CFB7FC0}" presName="sibTrans" presStyleCnt="0"/>
      <dgm:spPr/>
    </dgm:pt>
    <dgm:pt modelId="{BE8B792F-DCA6-4E29-9661-5FDA2095A27B}" type="pres">
      <dgm:prSet presAssocID="{29B7024B-3E79-4F44-AE72-EDA8040456E6}" presName="node" presStyleLbl="alignAccFollowNode1" presStyleIdx="5" presStyleCnt="12">
        <dgm:presLayoutVars>
          <dgm:bulletEnabled val="1"/>
        </dgm:presLayoutVars>
      </dgm:prSet>
      <dgm:spPr/>
      <dgm:t>
        <a:bodyPr/>
        <a:lstStyle/>
        <a:p>
          <a:endParaRPr lang="en-US"/>
        </a:p>
      </dgm:t>
    </dgm:pt>
    <dgm:pt modelId="{B191CC66-9BDF-4AD1-8970-C7897F71004C}" type="pres">
      <dgm:prSet presAssocID="{035B6F15-B6E6-4D99-8B96-396FC24B55F3}" presName="vSp" presStyleCnt="0"/>
      <dgm:spPr/>
    </dgm:pt>
    <dgm:pt modelId="{0658697D-2E5A-4174-9FEC-28A066A24FD8}" type="pres">
      <dgm:prSet presAssocID="{394BAD0A-ACD8-4D38-983C-D72ED1DDA27B}" presName="horFlow" presStyleCnt="0"/>
      <dgm:spPr/>
    </dgm:pt>
    <dgm:pt modelId="{85CEC813-F022-4BD0-B163-A66048980BE5}" type="pres">
      <dgm:prSet presAssocID="{394BAD0A-ACD8-4D38-983C-D72ED1DDA27B}" presName="bigChev" presStyleLbl="node1" presStyleIdx="2" presStyleCnt="4"/>
      <dgm:spPr/>
      <dgm:t>
        <a:bodyPr/>
        <a:lstStyle/>
        <a:p>
          <a:endParaRPr lang="en-US"/>
        </a:p>
      </dgm:t>
    </dgm:pt>
    <dgm:pt modelId="{26F914AB-CC5A-453B-8198-FC3B9CF78BBD}" type="pres">
      <dgm:prSet presAssocID="{DC3627B5-4DAA-4DD9-A953-6FB6886345B0}" presName="parTrans" presStyleCnt="0"/>
      <dgm:spPr/>
    </dgm:pt>
    <dgm:pt modelId="{C5E95D46-ACA1-4A2E-9081-E977C48794AD}" type="pres">
      <dgm:prSet presAssocID="{24318D8F-F3B3-4B39-9CA8-640EB508A17A}" presName="node" presStyleLbl="alignAccFollowNode1" presStyleIdx="6" presStyleCnt="12">
        <dgm:presLayoutVars>
          <dgm:bulletEnabled val="1"/>
        </dgm:presLayoutVars>
      </dgm:prSet>
      <dgm:spPr/>
      <dgm:t>
        <a:bodyPr/>
        <a:lstStyle/>
        <a:p>
          <a:endParaRPr lang="en-US"/>
        </a:p>
      </dgm:t>
    </dgm:pt>
    <dgm:pt modelId="{2363ADE4-5166-460A-BDB3-053473FCF7DC}" type="pres">
      <dgm:prSet presAssocID="{B90FA71A-A4B9-4EEE-9276-2620FB8176D8}" presName="sibTrans" presStyleCnt="0"/>
      <dgm:spPr/>
    </dgm:pt>
    <dgm:pt modelId="{75D98137-A74C-4348-98D3-32DBAEFEB93E}" type="pres">
      <dgm:prSet presAssocID="{6E9D0F2B-D6D5-4072-B96A-A5576189F384}" presName="node" presStyleLbl="alignAccFollowNode1" presStyleIdx="7" presStyleCnt="12">
        <dgm:presLayoutVars>
          <dgm:bulletEnabled val="1"/>
        </dgm:presLayoutVars>
      </dgm:prSet>
      <dgm:spPr/>
      <dgm:t>
        <a:bodyPr/>
        <a:lstStyle/>
        <a:p>
          <a:endParaRPr lang="en-US"/>
        </a:p>
      </dgm:t>
    </dgm:pt>
    <dgm:pt modelId="{7E4B844B-4A42-4E4E-886A-EDF71ABEF1EB}" type="pres">
      <dgm:prSet presAssocID="{D777BF96-248B-4653-919B-6291150C582A}" presName="sibTrans" presStyleCnt="0"/>
      <dgm:spPr/>
    </dgm:pt>
    <dgm:pt modelId="{3B62F43C-29A7-4F68-82C3-E82C53E2B691}" type="pres">
      <dgm:prSet presAssocID="{48A3156F-CDE5-4DE6-A16C-CF957854A3BC}" presName="node" presStyleLbl="alignAccFollowNode1" presStyleIdx="8" presStyleCnt="12">
        <dgm:presLayoutVars>
          <dgm:bulletEnabled val="1"/>
        </dgm:presLayoutVars>
      </dgm:prSet>
      <dgm:spPr/>
      <dgm:t>
        <a:bodyPr/>
        <a:lstStyle/>
        <a:p>
          <a:endParaRPr lang="en-US"/>
        </a:p>
      </dgm:t>
    </dgm:pt>
    <dgm:pt modelId="{13DE9457-C7A4-407B-A1E6-ECB6F1AB2C5A}" type="pres">
      <dgm:prSet presAssocID="{394BAD0A-ACD8-4D38-983C-D72ED1DDA27B}" presName="vSp" presStyleCnt="0"/>
      <dgm:spPr/>
    </dgm:pt>
    <dgm:pt modelId="{00E42AA8-2288-4D20-A808-0AFCC5DD508F}" type="pres">
      <dgm:prSet presAssocID="{F13948E4-CC52-4915-B59E-18F1503B211C}" presName="horFlow" presStyleCnt="0"/>
      <dgm:spPr/>
    </dgm:pt>
    <dgm:pt modelId="{7FB161F6-508F-49E8-AE90-4FE884176E20}" type="pres">
      <dgm:prSet presAssocID="{F13948E4-CC52-4915-B59E-18F1503B211C}" presName="bigChev" presStyleLbl="node1" presStyleIdx="3" presStyleCnt="4"/>
      <dgm:spPr/>
      <dgm:t>
        <a:bodyPr/>
        <a:lstStyle/>
        <a:p>
          <a:endParaRPr lang="en-US"/>
        </a:p>
      </dgm:t>
    </dgm:pt>
    <dgm:pt modelId="{0E5EC5DC-574C-47DE-8DCB-E94721E33C6E}" type="pres">
      <dgm:prSet presAssocID="{20EA280E-8B54-4BCD-B3BD-464C8B96DFE3}" presName="parTrans" presStyleCnt="0"/>
      <dgm:spPr/>
    </dgm:pt>
    <dgm:pt modelId="{35C41ED5-5694-4719-B02C-EA39449D7C6B}" type="pres">
      <dgm:prSet presAssocID="{6441A8BA-5880-4B50-A465-951844CDEA8C}" presName="node" presStyleLbl="alignAccFollowNode1" presStyleIdx="9" presStyleCnt="12">
        <dgm:presLayoutVars>
          <dgm:bulletEnabled val="1"/>
        </dgm:presLayoutVars>
      </dgm:prSet>
      <dgm:spPr/>
      <dgm:t>
        <a:bodyPr/>
        <a:lstStyle/>
        <a:p>
          <a:endParaRPr lang="en-US"/>
        </a:p>
      </dgm:t>
    </dgm:pt>
    <dgm:pt modelId="{9DF23D48-3066-4547-B8FB-D95585CA5FB7}" type="pres">
      <dgm:prSet presAssocID="{F10C66ED-1475-4FF6-BB51-EFA2F252598E}" presName="sibTrans" presStyleCnt="0"/>
      <dgm:spPr/>
    </dgm:pt>
    <dgm:pt modelId="{9A72AC30-AD2D-4E37-AEB7-3547DD78429E}" type="pres">
      <dgm:prSet presAssocID="{3355E04B-C87B-425A-AD0A-74CEC31223B3}" presName="node" presStyleLbl="alignAccFollowNode1" presStyleIdx="10" presStyleCnt="12">
        <dgm:presLayoutVars>
          <dgm:bulletEnabled val="1"/>
        </dgm:presLayoutVars>
      </dgm:prSet>
      <dgm:spPr/>
      <dgm:t>
        <a:bodyPr/>
        <a:lstStyle/>
        <a:p>
          <a:endParaRPr lang="en-US"/>
        </a:p>
      </dgm:t>
    </dgm:pt>
    <dgm:pt modelId="{53497D22-0408-48FB-B476-1BC1614C406C}" type="pres">
      <dgm:prSet presAssocID="{F8C183D5-CFA8-4EB0-B6A8-61B3B6E649C0}" presName="sibTrans" presStyleCnt="0"/>
      <dgm:spPr/>
    </dgm:pt>
    <dgm:pt modelId="{1861BF55-9AF5-48B0-A982-87B3D91A633E}" type="pres">
      <dgm:prSet presAssocID="{EADC6831-0713-4DE2-9980-997819BFE959}" presName="node" presStyleLbl="alignAccFollowNode1" presStyleIdx="11" presStyleCnt="12">
        <dgm:presLayoutVars>
          <dgm:bulletEnabled val="1"/>
        </dgm:presLayoutVars>
      </dgm:prSet>
      <dgm:spPr/>
      <dgm:t>
        <a:bodyPr/>
        <a:lstStyle/>
        <a:p>
          <a:endParaRPr lang="en-US"/>
        </a:p>
      </dgm:t>
    </dgm:pt>
  </dgm:ptLst>
  <dgm:cxnLst>
    <dgm:cxn modelId="{9E9A751E-B93F-4642-BCA1-5C3B77F1E6A9}" srcId="{6CFBC12C-8989-4892-85AE-C3DD1FF230BD}" destId="{6B9F2E87-C66F-4BEA-9F2F-C5CCEE749A74}" srcOrd="1" destOrd="0" parTransId="{BABE2EB9-5640-413F-9DE5-0C57CC7F9C93}" sibTransId="{7E1348CC-2B13-49B0-A8B9-81306519CAA1}"/>
    <dgm:cxn modelId="{EFDA6D06-7172-4228-B854-C161F93C63D1}" type="presOf" srcId="{85FA1DD9-9080-4BD8-8117-2C6C47AF8617}" destId="{9E2AA1C0-8DAC-43EF-A3DE-0CB88EA30D04}" srcOrd="0" destOrd="0" presId="urn:microsoft.com/office/officeart/2005/8/layout/lProcess3"/>
    <dgm:cxn modelId="{D38D5240-B918-4003-9E86-52FBEAF1A53B}" type="presOf" srcId="{5C57D682-9473-457F-B104-DDC76624DBFE}" destId="{102B1BC8-4877-4C34-881A-265212FA00B3}" srcOrd="0" destOrd="0" presId="urn:microsoft.com/office/officeart/2005/8/layout/lProcess3"/>
    <dgm:cxn modelId="{FC3866F3-B12B-4985-80B9-C14D74C219A5}" srcId="{5C57D682-9473-457F-B104-DDC76624DBFE}" destId="{F13948E4-CC52-4915-B59E-18F1503B211C}" srcOrd="3" destOrd="0" parTransId="{55DF5B0B-58D8-4DBE-9B67-680176325136}" sibTransId="{1A130E06-DD2E-43C0-8A1E-1B1967A4AC0E}"/>
    <dgm:cxn modelId="{723F7B2E-C113-47B7-9DA2-05D7721ABB14}" srcId="{F13948E4-CC52-4915-B59E-18F1503B211C}" destId="{3355E04B-C87B-425A-AD0A-74CEC31223B3}" srcOrd="1" destOrd="0" parTransId="{43F563C5-4377-41DB-8F09-4EE1D200DD74}" sibTransId="{F8C183D5-CFA8-4EB0-B6A8-61B3B6E649C0}"/>
    <dgm:cxn modelId="{42DFDBBA-C97D-4710-A3E0-6DCDD78D57E2}" srcId="{F13948E4-CC52-4915-B59E-18F1503B211C}" destId="{6441A8BA-5880-4B50-A465-951844CDEA8C}" srcOrd="0" destOrd="0" parTransId="{20EA280E-8B54-4BCD-B3BD-464C8B96DFE3}" sibTransId="{F10C66ED-1475-4FF6-BB51-EFA2F252598E}"/>
    <dgm:cxn modelId="{C1F4632E-AC0B-4F32-8766-FBADFDCF15AF}" type="presOf" srcId="{48A3156F-CDE5-4DE6-A16C-CF957854A3BC}" destId="{3B62F43C-29A7-4F68-82C3-E82C53E2B691}" srcOrd="0" destOrd="0" presId="urn:microsoft.com/office/officeart/2005/8/layout/lProcess3"/>
    <dgm:cxn modelId="{34CACB6C-BF24-438E-9D39-AB41F49883F3}" srcId="{394BAD0A-ACD8-4D38-983C-D72ED1DDA27B}" destId="{6E9D0F2B-D6D5-4072-B96A-A5576189F384}" srcOrd="1" destOrd="0" parTransId="{E5910ED2-C243-4F12-BCF5-6DD0EE47F673}" sibTransId="{D777BF96-248B-4653-919B-6291150C582A}"/>
    <dgm:cxn modelId="{A23A2BA8-3264-4510-946F-3BA7A5D670B7}" srcId="{6CFBC12C-8989-4892-85AE-C3DD1FF230BD}" destId="{1542424E-C933-4ACB-ACAE-55EFC701F861}" srcOrd="0" destOrd="0" parTransId="{610A7D84-52D6-48E8-951A-07AEB96D67EF}" sibTransId="{460AFD2F-B9FF-4023-BC51-B06DBC88F85F}"/>
    <dgm:cxn modelId="{156D1ED0-4221-4FEB-82DA-A4073BA3F98F}" type="presOf" srcId="{6CFBC12C-8989-4892-85AE-C3DD1FF230BD}" destId="{1FE919D2-3D83-4FF5-BA31-2F0D9BF22AE0}" srcOrd="0" destOrd="0" presId="urn:microsoft.com/office/officeart/2005/8/layout/lProcess3"/>
    <dgm:cxn modelId="{ADB303DB-86C1-45FA-BFDD-D7DCF81F0A7B}" srcId="{035B6F15-B6E6-4D99-8B96-396FC24B55F3}" destId="{29B7024B-3E79-4F44-AE72-EDA8040456E6}" srcOrd="2" destOrd="0" parTransId="{0E1D43ED-F103-4325-A937-5957ACE3280C}" sibTransId="{F1E8A0B4-4690-4331-855F-43C844B66A4A}"/>
    <dgm:cxn modelId="{7FA651B3-4DBC-484B-9455-F3928960C1AC}" srcId="{5C57D682-9473-457F-B104-DDC76624DBFE}" destId="{035B6F15-B6E6-4D99-8B96-396FC24B55F3}" srcOrd="1" destOrd="0" parTransId="{0C2B3E46-E3E0-4B92-9201-DB2D43A7650D}" sibTransId="{342EE7E2-FFAB-4EEC-B8C3-2A2EA9E0299B}"/>
    <dgm:cxn modelId="{7EE6363F-7FC0-4D66-A777-A38C45CE283E}" type="presOf" srcId="{A51E9D3E-BE5B-4756-B3DD-52422A9ED6FD}" destId="{76FB3978-E3C9-4A9F-8319-F118A8EC4FF4}" srcOrd="0" destOrd="0" presId="urn:microsoft.com/office/officeart/2005/8/layout/lProcess3"/>
    <dgm:cxn modelId="{549E3FF9-ED24-421B-8F2E-BCF4FF4EE5F9}" srcId="{6CFBC12C-8989-4892-85AE-C3DD1FF230BD}" destId="{85FA1DD9-9080-4BD8-8117-2C6C47AF8617}" srcOrd="2" destOrd="0" parTransId="{E9AB9509-D745-4D51-9A66-BE11A9FA50AF}" sibTransId="{6481D9E4-5876-410C-AC2C-4782EAFDB8DF}"/>
    <dgm:cxn modelId="{260FA552-A132-498A-89D8-A5D2DCA11A14}" srcId="{394BAD0A-ACD8-4D38-983C-D72ED1DDA27B}" destId="{24318D8F-F3B3-4B39-9CA8-640EB508A17A}" srcOrd="0" destOrd="0" parTransId="{DC3627B5-4DAA-4DD9-A953-6FB6886345B0}" sibTransId="{B90FA71A-A4B9-4EEE-9276-2620FB8176D8}"/>
    <dgm:cxn modelId="{97DA7D96-427C-45D9-864F-F3955701CF8A}" type="presOf" srcId="{6E9D0F2B-D6D5-4072-B96A-A5576189F384}" destId="{75D98137-A74C-4348-98D3-32DBAEFEB93E}" srcOrd="0" destOrd="0" presId="urn:microsoft.com/office/officeart/2005/8/layout/lProcess3"/>
    <dgm:cxn modelId="{DB379529-4458-4C94-8D2C-2BBDE65ED7B9}" type="presOf" srcId="{6B9F2E87-C66F-4BEA-9F2F-C5CCEE749A74}" destId="{F07299DD-C94C-44B7-AB04-C43AC201CE7B}" srcOrd="0" destOrd="0" presId="urn:microsoft.com/office/officeart/2005/8/layout/lProcess3"/>
    <dgm:cxn modelId="{2B107447-3332-4D11-BC34-A98F3FF3E8D2}" type="presOf" srcId="{1542424E-C933-4ACB-ACAE-55EFC701F861}" destId="{0B7499EC-2A69-4DF9-81CB-0439B8F7AF04}" srcOrd="0" destOrd="0" presId="urn:microsoft.com/office/officeart/2005/8/layout/lProcess3"/>
    <dgm:cxn modelId="{32573DCA-FA1B-43A3-9508-8CBE2B9686C0}" type="presOf" srcId="{24318D8F-F3B3-4B39-9CA8-640EB508A17A}" destId="{C5E95D46-ACA1-4A2E-9081-E977C48794AD}" srcOrd="0" destOrd="0" presId="urn:microsoft.com/office/officeart/2005/8/layout/lProcess3"/>
    <dgm:cxn modelId="{3765D311-8348-4FE9-8690-61F679CAFD3A}" type="presOf" srcId="{3355E04B-C87B-425A-AD0A-74CEC31223B3}" destId="{9A72AC30-AD2D-4E37-AEB7-3547DD78429E}" srcOrd="0" destOrd="0" presId="urn:microsoft.com/office/officeart/2005/8/layout/lProcess3"/>
    <dgm:cxn modelId="{9863CABE-8E77-41E9-83E1-0D5EDF558436}" srcId="{035B6F15-B6E6-4D99-8B96-396FC24B55F3}" destId="{A51E9D3E-BE5B-4756-B3DD-52422A9ED6FD}" srcOrd="0" destOrd="0" parTransId="{72317C29-3857-4D3A-8922-9320E070444A}" sibTransId="{4F0093DF-D71A-4F80-9405-BDB612E5972D}"/>
    <dgm:cxn modelId="{894B8912-3E21-41A4-8E91-F88E0EEF4DFB}" type="presOf" srcId="{035B6F15-B6E6-4D99-8B96-396FC24B55F3}" destId="{9074BE18-8416-4EC0-98B5-59B25EAD78BC}" srcOrd="0" destOrd="0" presId="urn:microsoft.com/office/officeart/2005/8/layout/lProcess3"/>
    <dgm:cxn modelId="{97A2F552-A550-4B41-89C7-9428813150F6}" type="presOf" srcId="{6441A8BA-5880-4B50-A465-951844CDEA8C}" destId="{35C41ED5-5694-4719-B02C-EA39449D7C6B}" srcOrd="0" destOrd="0" presId="urn:microsoft.com/office/officeart/2005/8/layout/lProcess3"/>
    <dgm:cxn modelId="{86E780E7-4E93-4BBB-9506-323D7FB43C97}" type="presOf" srcId="{394BAD0A-ACD8-4D38-983C-D72ED1DDA27B}" destId="{85CEC813-F022-4BD0-B163-A66048980BE5}" srcOrd="0" destOrd="0" presId="urn:microsoft.com/office/officeart/2005/8/layout/lProcess3"/>
    <dgm:cxn modelId="{1C49399C-A6F2-4B4F-9F9D-1970CE41B763}" type="presOf" srcId="{EADC6831-0713-4DE2-9980-997819BFE959}" destId="{1861BF55-9AF5-48B0-A982-87B3D91A633E}" srcOrd="0" destOrd="0" presId="urn:microsoft.com/office/officeart/2005/8/layout/lProcess3"/>
    <dgm:cxn modelId="{4478B88F-DE76-46A0-9B86-652198F77451}" type="presOf" srcId="{F13948E4-CC52-4915-B59E-18F1503B211C}" destId="{7FB161F6-508F-49E8-AE90-4FE884176E20}" srcOrd="0" destOrd="0" presId="urn:microsoft.com/office/officeart/2005/8/layout/lProcess3"/>
    <dgm:cxn modelId="{48E9372F-E799-4DAC-A0D2-908E60CE93F0}" srcId="{5C57D682-9473-457F-B104-DDC76624DBFE}" destId="{6CFBC12C-8989-4892-85AE-C3DD1FF230BD}" srcOrd="0" destOrd="0" parTransId="{3156CDA4-4707-4EB6-9C98-65D692CBBE92}" sibTransId="{0BC1F5D3-6EF1-4DAD-BD20-9F7DD1910171}"/>
    <dgm:cxn modelId="{4709C63F-F381-436B-8C07-6713D9F9D617}" type="presOf" srcId="{29B7024B-3E79-4F44-AE72-EDA8040456E6}" destId="{BE8B792F-DCA6-4E29-9661-5FDA2095A27B}" srcOrd="0" destOrd="0" presId="urn:microsoft.com/office/officeart/2005/8/layout/lProcess3"/>
    <dgm:cxn modelId="{FE9CB96D-8C80-420D-A33D-6C68E823A13A}" srcId="{035B6F15-B6E6-4D99-8B96-396FC24B55F3}" destId="{23C31DEB-0C1D-40FC-BE0C-20C41D20020B}" srcOrd="1" destOrd="0" parTransId="{FF4DE48F-D26D-4511-B010-097A03C74558}" sibTransId="{758AC492-F5FB-4552-8BD6-4AA54CFB7FC0}"/>
    <dgm:cxn modelId="{D0B20E95-8317-4AE1-85C3-7F8E00ACD719}" srcId="{5C57D682-9473-457F-B104-DDC76624DBFE}" destId="{394BAD0A-ACD8-4D38-983C-D72ED1DDA27B}" srcOrd="2" destOrd="0" parTransId="{8C5654CD-6B2F-4D28-A5C6-A8A130DB98C4}" sibTransId="{31E6A97E-CF61-49EB-890F-19560247BE18}"/>
    <dgm:cxn modelId="{FF63D164-5BBE-4717-8085-199A229D8148}" srcId="{394BAD0A-ACD8-4D38-983C-D72ED1DDA27B}" destId="{48A3156F-CDE5-4DE6-A16C-CF957854A3BC}" srcOrd="2" destOrd="0" parTransId="{FCDF02F6-61D4-4917-B6CB-53F096046ABB}" sibTransId="{C3C85471-BBB3-48FE-BA29-EBF739CA72EC}"/>
    <dgm:cxn modelId="{ECEC6EDA-2438-4B83-8CC8-A63DB60CDF97}" srcId="{F13948E4-CC52-4915-B59E-18F1503B211C}" destId="{EADC6831-0713-4DE2-9980-997819BFE959}" srcOrd="2" destOrd="0" parTransId="{443A9C32-4586-4B80-AE00-8BDE2C5FC309}" sibTransId="{0101B034-23B5-4F86-A403-F3110A26B14B}"/>
    <dgm:cxn modelId="{7619DA4D-A8E4-4E92-9656-9A4109153813}" type="presOf" srcId="{23C31DEB-0C1D-40FC-BE0C-20C41D20020B}" destId="{EA5397B3-7BB3-45E5-A9E9-2A53F1B2ABED}" srcOrd="0" destOrd="0" presId="urn:microsoft.com/office/officeart/2005/8/layout/lProcess3"/>
    <dgm:cxn modelId="{2C62B3E0-F850-42B6-97A4-DE4A4B4404A1}" type="presParOf" srcId="{102B1BC8-4877-4C34-881A-265212FA00B3}" destId="{35F3DAB9-CD3A-43A0-8956-F606B36C566D}" srcOrd="0" destOrd="0" presId="urn:microsoft.com/office/officeart/2005/8/layout/lProcess3"/>
    <dgm:cxn modelId="{F492D3D5-6BB0-4EB6-9502-A5A87AE009C4}" type="presParOf" srcId="{35F3DAB9-CD3A-43A0-8956-F606B36C566D}" destId="{1FE919D2-3D83-4FF5-BA31-2F0D9BF22AE0}" srcOrd="0" destOrd="0" presId="urn:microsoft.com/office/officeart/2005/8/layout/lProcess3"/>
    <dgm:cxn modelId="{4AFF21A8-0937-4C17-85E3-9D718E48D884}" type="presParOf" srcId="{35F3DAB9-CD3A-43A0-8956-F606B36C566D}" destId="{F67D1885-D285-4300-AF91-D28698779F64}" srcOrd="1" destOrd="0" presId="urn:microsoft.com/office/officeart/2005/8/layout/lProcess3"/>
    <dgm:cxn modelId="{5D06F1F2-D50E-4243-B752-1D13DAE2D8DC}" type="presParOf" srcId="{35F3DAB9-CD3A-43A0-8956-F606B36C566D}" destId="{0B7499EC-2A69-4DF9-81CB-0439B8F7AF04}" srcOrd="2" destOrd="0" presId="urn:microsoft.com/office/officeart/2005/8/layout/lProcess3"/>
    <dgm:cxn modelId="{BA20C35F-ECC9-4A04-B1EC-7869CB1F6532}" type="presParOf" srcId="{35F3DAB9-CD3A-43A0-8956-F606B36C566D}" destId="{DA014C01-ECDF-4C07-9825-FD74B4FC4C94}" srcOrd="3" destOrd="0" presId="urn:microsoft.com/office/officeart/2005/8/layout/lProcess3"/>
    <dgm:cxn modelId="{C9217DEB-1117-46E2-92E0-F6ADA679224F}" type="presParOf" srcId="{35F3DAB9-CD3A-43A0-8956-F606B36C566D}" destId="{F07299DD-C94C-44B7-AB04-C43AC201CE7B}" srcOrd="4" destOrd="0" presId="urn:microsoft.com/office/officeart/2005/8/layout/lProcess3"/>
    <dgm:cxn modelId="{EA3E32C6-11AE-4F81-B83E-F729B7ECDBFB}" type="presParOf" srcId="{35F3DAB9-CD3A-43A0-8956-F606B36C566D}" destId="{87906625-397E-4F20-9F9F-F258F26CFA8D}" srcOrd="5" destOrd="0" presId="urn:microsoft.com/office/officeart/2005/8/layout/lProcess3"/>
    <dgm:cxn modelId="{75718917-BFC1-4E8D-BF9E-A67F81FDB47F}" type="presParOf" srcId="{35F3DAB9-CD3A-43A0-8956-F606B36C566D}" destId="{9E2AA1C0-8DAC-43EF-A3DE-0CB88EA30D04}" srcOrd="6" destOrd="0" presId="urn:microsoft.com/office/officeart/2005/8/layout/lProcess3"/>
    <dgm:cxn modelId="{272C55A9-78A7-4CE2-BA0F-C166890DB981}" type="presParOf" srcId="{102B1BC8-4877-4C34-881A-265212FA00B3}" destId="{22C9C0FE-66C2-4784-A26A-2BBA34F1EB36}" srcOrd="1" destOrd="0" presId="urn:microsoft.com/office/officeart/2005/8/layout/lProcess3"/>
    <dgm:cxn modelId="{E4242F50-A30B-45D8-A747-400C068416E8}" type="presParOf" srcId="{102B1BC8-4877-4C34-881A-265212FA00B3}" destId="{029CF102-E4F7-43DB-9467-83C7837D1DA0}" srcOrd="2" destOrd="0" presId="urn:microsoft.com/office/officeart/2005/8/layout/lProcess3"/>
    <dgm:cxn modelId="{DC5F5B23-C600-4AC6-91C3-D0A3865FA1AB}" type="presParOf" srcId="{029CF102-E4F7-43DB-9467-83C7837D1DA0}" destId="{9074BE18-8416-4EC0-98B5-59B25EAD78BC}" srcOrd="0" destOrd="0" presId="urn:microsoft.com/office/officeart/2005/8/layout/lProcess3"/>
    <dgm:cxn modelId="{5D02BC4C-8E3E-4E97-9325-26942EDE87CB}" type="presParOf" srcId="{029CF102-E4F7-43DB-9467-83C7837D1DA0}" destId="{885FC4D3-A4C7-4755-9714-80D76787408A}" srcOrd="1" destOrd="0" presId="urn:microsoft.com/office/officeart/2005/8/layout/lProcess3"/>
    <dgm:cxn modelId="{EC4F588E-B81A-4222-A0E2-D750C6AB4F5D}" type="presParOf" srcId="{029CF102-E4F7-43DB-9467-83C7837D1DA0}" destId="{76FB3978-E3C9-4A9F-8319-F118A8EC4FF4}" srcOrd="2" destOrd="0" presId="urn:microsoft.com/office/officeart/2005/8/layout/lProcess3"/>
    <dgm:cxn modelId="{10AA4487-0F6C-47FD-B20F-B775E4F55FEB}" type="presParOf" srcId="{029CF102-E4F7-43DB-9467-83C7837D1DA0}" destId="{AE550725-1FCC-4396-AB60-BB9431797B48}" srcOrd="3" destOrd="0" presId="urn:microsoft.com/office/officeart/2005/8/layout/lProcess3"/>
    <dgm:cxn modelId="{58071B18-32C8-4C33-A823-BBDAAEE40565}" type="presParOf" srcId="{029CF102-E4F7-43DB-9467-83C7837D1DA0}" destId="{EA5397B3-7BB3-45E5-A9E9-2A53F1B2ABED}" srcOrd="4" destOrd="0" presId="urn:microsoft.com/office/officeart/2005/8/layout/lProcess3"/>
    <dgm:cxn modelId="{84FC6518-9E1E-4A74-8944-3E7D014CE57E}" type="presParOf" srcId="{029CF102-E4F7-43DB-9467-83C7837D1DA0}" destId="{A1AA35AC-6FAF-4BD2-AFEB-F62AC8348FF7}" srcOrd="5" destOrd="0" presId="urn:microsoft.com/office/officeart/2005/8/layout/lProcess3"/>
    <dgm:cxn modelId="{003AC82C-211D-47C8-B49A-153D596CF919}" type="presParOf" srcId="{029CF102-E4F7-43DB-9467-83C7837D1DA0}" destId="{BE8B792F-DCA6-4E29-9661-5FDA2095A27B}" srcOrd="6" destOrd="0" presId="urn:microsoft.com/office/officeart/2005/8/layout/lProcess3"/>
    <dgm:cxn modelId="{064254B8-202F-4D48-BAE7-4C74D61ED003}" type="presParOf" srcId="{102B1BC8-4877-4C34-881A-265212FA00B3}" destId="{B191CC66-9BDF-4AD1-8970-C7897F71004C}" srcOrd="3" destOrd="0" presId="urn:microsoft.com/office/officeart/2005/8/layout/lProcess3"/>
    <dgm:cxn modelId="{3EBF390A-4F54-4C25-BD2D-0CE4C2095042}" type="presParOf" srcId="{102B1BC8-4877-4C34-881A-265212FA00B3}" destId="{0658697D-2E5A-4174-9FEC-28A066A24FD8}" srcOrd="4" destOrd="0" presId="urn:microsoft.com/office/officeart/2005/8/layout/lProcess3"/>
    <dgm:cxn modelId="{5C72C7C9-3B99-4AAE-B0F6-F515B8F428F9}" type="presParOf" srcId="{0658697D-2E5A-4174-9FEC-28A066A24FD8}" destId="{85CEC813-F022-4BD0-B163-A66048980BE5}" srcOrd="0" destOrd="0" presId="urn:microsoft.com/office/officeart/2005/8/layout/lProcess3"/>
    <dgm:cxn modelId="{BA471001-5AB1-484E-8EFC-D4A647FB0967}" type="presParOf" srcId="{0658697D-2E5A-4174-9FEC-28A066A24FD8}" destId="{26F914AB-CC5A-453B-8198-FC3B9CF78BBD}" srcOrd="1" destOrd="0" presId="urn:microsoft.com/office/officeart/2005/8/layout/lProcess3"/>
    <dgm:cxn modelId="{5F071A74-D4C3-4703-80AF-ACBECBE01DB2}" type="presParOf" srcId="{0658697D-2E5A-4174-9FEC-28A066A24FD8}" destId="{C5E95D46-ACA1-4A2E-9081-E977C48794AD}" srcOrd="2" destOrd="0" presId="urn:microsoft.com/office/officeart/2005/8/layout/lProcess3"/>
    <dgm:cxn modelId="{0761630F-6C34-4239-8076-3A4ED23E0020}" type="presParOf" srcId="{0658697D-2E5A-4174-9FEC-28A066A24FD8}" destId="{2363ADE4-5166-460A-BDB3-053473FCF7DC}" srcOrd="3" destOrd="0" presId="urn:microsoft.com/office/officeart/2005/8/layout/lProcess3"/>
    <dgm:cxn modelId="{B2B7523E-7FFD-467B-B00C-A4F8089D74D5}" type="presParOf" srcId="{0658697D-2E5A-4174-9FEC-28A066A24FD8}" destId="{75D98137-A74C-4348-98D3-32DBAEFEB93E}" srcOrd="4" destOrd="0" presId="urn:microsoft.com/office/officeart/2005/8/layout/lProcess3"/>
    <dgm:cxn modelId="{05E0EB23-D4B7-44A0-8698-8FAB627C7C47}" type="presParOf" srcId="{0658697D-2E5A-4174-9FEC-28A066A24FD8}" destId="{7E4B844B-4A42-4E4E-886A-EDF71ABEF1EB}" srcOrd="5" destOrd="0" presId="urn:microsoft.com/office/officeart/2005/8/layout/lProcess3"/>
    <dgm:cxn modelId="{2D9908F2-B368-4E0A-8C80-C8ECDB5E254E}" type="presParOf" srcId="{0658697D-2E5A-4174-9FEC-28A066A24FD8}" destId="{3B62F43C-29A7-4F68-82C3-E82C53E2B691}" srcOrd="6" destOrd="0" presId="urn:microsoft.com/office/officeart/2005/8/layout/lProcess3"/>
    <dgm:cxn modelId="{0BD1B8BF-DE44-4422-8D1F-763ACFB1A743}" type="presParOf" srcId="{102B1BC8-4877-4C34-881A-265212FA00B3}" destId="{13DE9457-C7A4-407B-A1E6-ECB6F1AB2C5A}" srcOrd="5" destOrd="0" presId="urn:microsoft.com/office/officeart/2005/8/layout/lProcess3"/>
    <dgm:cxn modelId="{63EA0D4C-E7AC-45BC-9E96-C0E241B097DA}" type="presParOf" srcId="{102B1BC8-4877-4C34-881A-265212FA00B3}" destId="{00E42AA8-2288-4D20-A808-0AFCC5DD508F}" srcOrd="6" destOrd="0" presId="urn:microsoft.com/office/officeart/2005/8/layout/lProcess3"/>
    <dgm:cxn modelId="{8C3D4A89-F295-4032-B55D-8726519936E4}" type="presParOf" srcId="{00E42AA8-2288-4D20-A808-0AFCC5DD508F}" destId="{7FB161F6-508F-49E8-AE90-4FE884176E20}" srcOrd="0" destOrd="0" presId="urn:microsoft.com/office/officeart/2005/8/layout/lProcess3"/>
    <dgm:cxn modelId="{2552D6EB-2AE4-4E14-A36D-660DBF3D8A57}" type="presParOf" srcId="{00E42AA8-2288-4D20-A808-0AFCC5DD508F}" destId="{0E5EC5DC-574C-47DE-8DCB-E94721E33C6E}" srcOrd="1" destOrd="0" presId="urn:microsoft.com/office/officeart/2005/8/layout/lProcess3"/>
    <dgm:cxn modelId="{D80E5822-E148-4DFB-8B05-100587B686EA}" type="presParOf" srcId="{00E42AA8-2288-4D20-A808-0AFCC5DD508F}" destId="{35C41ED5-5694-4719-B02C-EA39449D7C6B}" srcOrd="2" destOrd="0" presId="urn:microsoft.com/office/officeart/2005/8/layout/lProcess3"/>
    <dgm:cxn modelId="{A2D696D7-1AAD-4F29-99C4-FDFDE0001E92}" type="presParOf" srcId="{00E42AA8-2288-4D20-A808-0AFCC5DD508F}" destId="{9DF23D48-3066-4547-B8FB-D95585CA5FB7}" srcOrd="3" destOrd="0" presId="urn:microsoft.com/office/officeart/2005/8/layout/lProcess3"/>
    <dgm:cxn modelId="{C436B61F-F275-4345-A951-BC38021E0E14}" type="presParOf" srcId="{00E42AA8-2288-4D20-A808-0AFCC5DD508F}" destId="{9A72AC30-AD2D-4E37-AEB7-3547DD78429E}" srcOrd="4" destOrd="0" presId="urn:microsoft.com/office/officeart/2005/8/layout/lProcess3"/>
    <dgm:cxn modelId="{371FF65A-E1EF-4AB1-ABBB-7047FAB3D55B}" type="presParOf" srcId="{00E42AA8-2288-4D20-A808-0AFCC5DD508F}" destId="{53497D22-0408-48FB-B476-1BC1614C406C}" srcOrd="5" destOrd="0" presId="urn:microsoft.com/office/officeart/2005/8/layout/lProcess3"/>
    <dgm:cxn modelId="{DE24442C-6A4D-410F-A585-B6D05DA74E15}" type="presParOf" srcId="{00E42AA8-2288-4D20-A808-0AFCC5DD508F}" destId="{1861BF55-9AF5-48B0-A982-87B3D91A633E}"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18D2CB-5E36-4D69-85AB-E53D1EDA70DE}" type="doc">
      <dgm:prSet loTypeId="urn:microsoft.com/office/officeart/2005/8/layout/chevron2" loCatId="list" qsTypeId="urn:microsoft.com/office/officeart/2005/8/quickstyle/simple1" qsCatId="simple" csTypeId="urn:microsoft.com/office/officeart/2005/8/colors/accent6_3" csCatId="accent6" phldr="1"/>
      <dgm:spPr/>
      <dgm:t>
        <a:bodyPr/>
        <a:lstStyle/>
        <a:p>
          <a:endParaRPr lang="en-US"/>
        </a:p>
      </dgm:t>
    </dgm:pt>
    <dgm:pt modelId="{46532BB2-7D0B-41ED-9B58-D48AAA169E36}">
      <dgm:prSet phldrT="[Text]"/>
      <dgm:spPr/>
      <dgm:t>
        <a:bodyPr/>
        <a:lstStyle/>
        <a:p>
          <a:r>
            <a:rPr lang="en-US" dirty="0" smtClean="0"/>
            <a:t>Training</a:t>
          </a:r>
          <a:endParaRPr lang="en-US" dirty="0"/>
        </a:p>
      </dgm:t>
    </dgm:pt>
    <dgm:pt modelId="{8437C5D1-3B91-42E7-BC9A-67550C71DB77}" type="parTrans" cxnId="{21A7B4F8-B1FD-4929-8162-B1C98EC13CF5}">
      <dgm:prSet/>
      <dgm:spPr/>
      <dgm:t>
        <a:bodyPr/>
        <a:lstStyle/>
        <a:p>
          <a:endParaRPr lang="en-US"/>
        </a:p>
      </dgm:t>
    </dgm:pt>
    <dgm:pt modelId="{F9F3768A-9786-476E-9CF7-B8F539D517D6}" type="sibTrans" cxnId="{21A7B4F8-B1FD-4929-8162-B1C98EC13CF5}">
      <dgm:prSet/>
      <dgm:spPr/>
      <dgm:t>
        <a:bodyPr/>
        <a:lstStyle/>
        <a:p>
          <a:endParaRPr lang="en-US"/>
        </a:p>
      </dgm:t>
    </dgm:pt>
    <dgm:pt modelId="{C7E64A55-E5D2-460C-B7DE-F6E02D557887}">
      <dgm:prSet phldrT="[Text]"/>
      <dgm:spPr/>
      <dgm:t>
        <a:bodyPr/>
        <a:lstStyle/>
        <a:p>
          <a:r>
            <a:rPr lang="en-US" dirty="0" smtClean="0"/>
            <a:t>Equipment</a:t>
          </a:r>
          <a:endParaRPr lang="en-US" dirty="0"/>
        </a:p>
      </dgm:t>
    </dgm:pt>
    <dgm:pt modelId="{7271DD86-2133-4439-AE32-BC6D25C1D7CE}" type="parTrans" cxnId="{B1F4304E-356D-43FD-A33D-B02A19144686}">
      <dgm:prSet/>
      <dgm:spPr/>
      <dgm:t>
        <a:bodyPr/>
        <a:lstStyle/>
        <a:p>
          <a:endParaRPr lang="en-US"/>
        </a:p>
      </dgm:t>
    </dgm:pt>
    <dgm:pt modelId="{44ECCF5A-B1F4-4867-9F3B-E72B2E99D8C3}" type="sibTrans" cxnId="{B1F4304E-356D-43FD-A33D-B02A19144686}">
      <dgm:prSet/>
      <dgm:spPr/>
      <dgm:t>
        <a:bodyPr/>
        <a:lstStyle/>
        <a:p>
          <a:endParaRPr lang="en-US"/>
        </a:p>
      </dgm:t>
    </dgm:pt>
    <dgm:pt modelId="{E41081A5-31B9-4F98-99C8-E75E684F5883}">
      <dgm:prSet phldrT="[Text]"/>
      <dgm:spPr/>
      <dgm:t>
        <a:bodyPr/>
        <a:lstStyle/>
        <a:p>
          <a:r>
            <a:rPr lang="en-US" dirty="0" smtClean="0"/>
            <a:t>Workflow</a:t>
          </a:r>
          <a:endParaRPr lang="en-US" dirty="0"/>
        </a:p>
      </dgm:t>
    </dgm:pt>
    <dgm:pt modelId="{7C9C625D-B42D-49D1-A986-824D511153EB}" type="parTrans" cxnId="{E4FFC2D1-F14E-4857-A6FF-A3E11C967133}">
      <dgm:prSet/>
      <dgm:spPr/>
      <dgm:t>
        <a:bodyPr/>
        <a:lstStyle/>
        <a:p>
          <a:endParaRPr lang="en-US"/>
        </a:p>
      </dgm:t>
    </dgm:pt>
    <dgm:pt modelId="{651DB52F-386B-43A0-97ED-2E66D8B01D88}" type="sibTrans" cxnId="{E4FFC2D1-F14E-4857-A6FF-A3E11C967133}">
      <dgm:prSet/>
      <dgm:spPr/>
      <dgm:t>
        <a:bodyPr/>
        <a:lstStyle/>
        <a:p>
          <a:endParaRPr lang="en-US"/>
        </a:p>
      </dgm:t>
    </dgm:pt>
    <dgm:pt modelId="{B6885839-DA57-45D5-B68A-2D8C6CCF4EB9}">
      <dgm:prSet phldrT="[Text]"/>
      <dgm:spPr/>
      <dgm:t>
        <a:bodyPr/>
        <a:lstStyle/>
        <a:p>
          <a:r>
            <a:rPr lang="en-US" dirty="0" smtClean="0"/>
            <a:t>Mock Calls</a:t>
          </a:r>
          <a:endParaRPr lang="en-US" dirty="0"/>
        </a:p>
      </dgm:t>
    </dgm:pt>
    <dgm:pt modelId="{8CB69226-E579-46F3-B50A-90BB419AE7B1}" type="parTrans" cxnId="{DF23360D-55B9-4455-A132-1A610EE71044}">
      <dgm:prSet/>
      <dgm:spPr/>
      <dgm:t>
        <a:bodyPr/>
        <a:lstStyle/>
        <a:p>
          <a:endParaRPr lang="en-US"/>
        </a:p>
      </dgm:t>
    </dgm:pt>
    <dgm:pt modelId="{2D9A7EF0-B825-4FF6-A088-CF730E790FB9}" type="sibTrans" cxnId="{DF23360D-55B9-4455-A132-1A610EE71044}">
      <dgm:prSet/>
      <dgm:spPr/>
      <dgm:t>
        <a:bodyPr/>
        <a:lstStyle/>
        <a:p>
          <a:endParaRPr lang="en-US"/>
        </a:p>
      </dgm:t>
    </dgm:pt>
    <dgm:pt modelId="{B8B48761-9F55-4C9F-9B64-656CCD2D6F79}">
      <dgm:prSet phldrT="[Text]"/>
      <dgm:spPr/>
      <dgm:t>
        <a:bodyPr/>
        <a:lstStyle/>
        <a:p>
          <a:r>
            <a:rPr lang="en-US" dirty="0" smtClean="0"/>
            <a:t>Technology Pre-check</a:t>
          </a:r>
          <a:endParaRPr lang="en-US" dirty="0"/>
        </a:p>
      </dgm:t>
    </dgm:pt>
    <dgm:pt modelId="{03D7640B-1C8D-4BA9-B48B-F42F94750AF0}" type="parTrans" cxnId="{DC855310-5F55-407B-82FE-630070B25070}">
      <dgm:prSet/>
      <dgm:spPr/>
      <dgm:t>
        <a:bodyPr/>
        <a:lstStyle/>
        <a:p>
          <a:endParaRPr lang="en-US"/>
        </a:p>
      </dgm:t>
    </dgm:pt>
    <dgm:pt modelId="{4A27B8BB-5926-4690-80C4-324D245AA5A1}" type="sibTrans" cxnId="{DC855310-5F55-407B-82FE-630070B25070}">
      <dgm:prSet/>
      <dgm:spPr/>
      <dgm:t>
        <a:bodyPr/>
        <a:lstStyle/>
        <a:p>
          <a:endParaRPr lang="en-US"/>
        </a:p>
      </dgm:t>
    </dgm:pt>
    <dgm:pt modelId="{1EC02183-750B-419A-882E-04512C5E9770}">
      <dgm:prSet phldrT="[Text]"/>
      <dgm:spPr/>
      <dgm:t>
        <a:bodyPr/>
        <a:lstStyle/>
        <a:p>
          <a:r>
            <a:rPr lang="en-US" dirty="0" smtClean="0"/>
            <a:t>Dedicated Support</a:t>
          </a:r>
          <a:endParaRPr lang="en-US" dirty="0"/>
        </a:p>
      </dgm:t>
    </dgm:pt>
    <dgm:pt modelId="{C7D0BBAD-E161-4C02-BF09-F897FB2FD65C}" type="parTrans" cxnId="{28F45266-678C-4E09-9370-0CC62694B8E0}">
      <dgm:prSet/>
      <dgm:spPr/>
      <dgm:t>
        <a:bodyPr/>
        <a:lstStyle/>
        <a:p>
          <a:endParaRPr lang="en-US"/>
        </a:p>
      </dgm:t>
    </dgm:pt>
    <dgm:pt modelId="{009220FC-0F96-4A74-B47E-2B14DDEA3527}" type="sibTrans" cxnId="{28F45266-678C-4E09-9370-0CC62694B8E0}">
      <dgm:prSet/>
      <dgm:spPr/>
      <dgm:t>
        <a:bodyPr/>
        <a:lstStyle/>
        <a:p>
          <a:endParaRPr lang="en-US"/>
        </a:p>
      </dgm:t>
    </dgm:pt>
    <dgm:pt modelId="{E2679877-E16C-49C7-8476-D8A8453F4D08}">
      <dgm:prSet phldrT="[Text]"/>
      <dgm:spPr/>
      <dgm:t>
        <a:bodyPr/>
        <a:lstStyle/>
        <a:p>
          <a:r>
            <a:rPr lang="en-US" dirty="0" smtClean="0"/>
            <a:t>Go-Live</a:t>
          </a:r>
          <a:endParaRPr lang="en-US" dirty="0"/>
        </a:p>
      </dgm:t>
    </dgm:pt>
    <dgm:pt modelId="{61DA211D-6C45-4407-8A6E-E203EE2C42AE}" type="parTrans" cxnId="{448379C5-CB5A-48BE-A12A-4858BBEBC60A}">
      <dgm:prSet/>
      <dgm:spPr/>
      <dgm:t>
        <a:bodyPr/>
        <a:lstStyle/>
        <a:p>
          <a:endParaRPr lang="en-US"/>
        </a:p>
      </dgm:t>
    </dgm:pt>
    <dgm:pt modelId="{05403DF9-F0BB-4061-8E16-43E2D387E908}" type="sibTrans" cxnId="{448379C5-CB5A-48BE-A12A-4858BBEBC60A}">
      <dgm:prSet/>
      <dgm:spPr/>
      <dgm:t>
        <a:bodyPr/>
        <a:lstStyle/>
        <a:p>
          <a:endParaRPr lang="en-US"/>
        </a:p>
      </dgm:t>
    </dgm:pt>
    <dgm:pt modelId="{9EBD3446-1982-40F0-AD03-DA11E183C484}">
      <dgm:prSet phldrT="[Text]"/>
      <dgm:spPr/>
      <dgm:t>
        <a:bodyPr/>
        <a:lstStyle/>
        <a:p>
          <a:r>
            <a:rPr lang="en-US" dirty="0" smtClean="0"/>
            <a:t>Dedicated IT Support</a:t>
          </a:r>
          <a:endParaRPr lang="en-US" dirty="0"/>
        </a:p>
      </dgm:t>
    </dgm:pt>
    <dgm:pt modelId="{7A871053-331D-4BFB-A3A6-7231632836BA}" type="parTrans" cxnId="{F7AED052-C930-4968-B5BC-7C1853546D77}">
      <dgm:prSet/>
      <dgm:spPr/>
      <dgm:t>
        <a:bodyPr/>
        <a:lstStyle/>
        <a:p>
          <a:endParaRPr lang="en-US"/>
        </a:p>
      </dgm:t>
    </dgm:pt>
    <dgm:pt modelId="{E521FFA1-D9D1-4990-B554-15028373DA42}" type="sibTrans" cxnId="{F7AED052-C930-4968-B5BC-7C1853546D77}">
      <dgm:prSet/>
      <dgm:spPr/>
      <dgm:t>
        <a:bodyPr/>
        <a:lstStyle/>
        <a:p>
          <a:endParaRPr lang="en-US"/>
        </a:p>
      </dgm:t>
    </dgm:pt>
    <dgm:pt modelId="{FE4DE1B1-3C2E-4E9B-B180-E128628ED257}">
      <dgm:prSet phldrT="[Text]"/>
      <dgm:spPr/>
      <dgm:t>
        <a:bodyPr/>
        <a:lstStyle/>
        <a:p>
          <a:r>
            <a:rPr lang="en-US" dirty="0" smtClean="0"/>
            <a:t>Dedicated Operational Support</a:t>
          </a:r>
          <a:endParaRPr lang="en-US" dirty="0"/>
        </a:p>
      </dgm:t>
    </dgm:pt>
    <dgm:pt modelId="{1E6E4D12-474D-4951-A365-FE12B3623C7D}" type="parTrans" cxnId="{BD01193A-B874-45FE-87B0-872A2FBD9FC1}">
      <dgm:prSet/>
      <dgm:spPr/>
      <dgm:t>
        <a:bodyPr/>
        <a:lstStyle/>
        <a:p>
          <a:endParaRPr lang="en-US"/>
        </a:p>
      </dgm:t>
    </dgm:pt>
    <dgm:pt modelId="{9521E0AB-3A90-465E-A783-6672D4BFA62A}" type="sibTrans" cxnId="{BD01193A-B874-45FE-87B0-872A2FBD9FC1}">
      <dgm:prSet/>
      <dgm:spPr/>
      <dgm:t>
        <a:bodyPr/>
        <a:lstStyle/>
        <a:p>
          <a:endParaRPr lang="en-US"/>
        </a:p>
      </dgm:t>
    </dgm:pt>
    <dgm:pt modelId="{698F9478-D654-4354-A811-20A68EDA4940}" type="pres">
      <dgm:prSet presAssocID="{3A18D2CB-5E36-4D69-85AB-E53D1EDA70DE}" presName="linearFlow" presStyleCnt="0">
        <dgm:presLayoutVars>
          <dgm:dir/>
          <dgm:animLvl val="lvl"/>
          <dgm:resizeHandles val="exact"/>
        </dgm:presLayoutVars>
      </dgm:prSet>
      <dgm:spPr/>
      <dgm:t>
        <a:bodyPr/>
        <a:lstStyle/>
        <a:p>
          <a:endParaRPr lang="en-US"/>
        </a:p>
      </dgm:t>
    </dgm:pt>
    <dgm:pt modelId="{D2EA4C42-4B00-4F4C-9C82-C0ABBEC1CB20}" type="pres">
      <dgm:prSet presAssocID="{46532BB2-7D0B-41ED-9B58-D48AAA169E36}" presName="composite" presStyleCnt="0"/>
      <dgm:spPr/>
    </dgm:pt>
    <dgm:pt modelId="{FB9E4271-66C3-483C-AFB2-F05630056903}" type="pres">
      <dgm:prSet presAssocID="{46532BB2-7D0B-41ED-9B58-D48AAA169E36}" presName="parentText" presStyleLbl="alignNode1" presStyleIdx="0" presStyleCnt="3">
        <dgm:presLayoutVars>
          <dgm:chMax val="1"/>
          <dgm:bulletEnabled val="1"/>
        </dgm:presLayoutVars>
      </dgm:prSet>
      <dgm:spPr/>
      <dgm:t>
        <a:bodyPr/>
        <a:lstStyle/>
        <a:p>
          <a:endParaRPr lang="en-US"/>
        </a:p>
      </dgm:t>
    </dgm:pt>
    <dgm:pt modelId="{1B52E2BB-1CF7-4F3A-9B3E-B524F3E0358C}" type="pres">
      <dgm:prSet presAssocID="{46532BB2-7D0B-41ED-9B58-D48AAA169E36}" presName="descendantText" presStyleLbl="alignAcc1" presStyleIdx="0" presStyleCnt="3" custLinFactNeighborX="0" custLinFactNeighborY="13755">
        <dgm:presLayoutVars>
          <dgm:bulletEnabled val="1"/>
        </dgm:presLayoutVars>
      </dgm:prSet>
      <dgm:spPr/>
      <dgm:t>
        <a:bodyPr/>
        <a:lstStyle/>
        <a:p>
          <a:endParaRPr lang="en-US"/>
        </a:p>
      </dgm:t>
    </dgm:pt>
    <dgm:pt modelId="{5F69F6E4-DCEC-47F3-86A7-F473888C5BA8}" type="pres">
      <dgm:prSet presAssocID="{F9F3768A-9786-476E-9CF7-B8F539D517D6}" presName="sp" presStyleCnt="0"/>
      <dgm:spPr/>
    </dgm:pt>
    <dgm:pt modelId="{81AF1E8A-B0D6-4F26-A598-364E22BFFEE1}" type="pres">
      <dgm:prSet presAssocID="{B6885839-DA57-45D5-B68A-2D8C6CCF4EB9}" presName="composite" presStyleCnt="0"/>
      <dgm:spPr/>
    </dgm:pt>
    <dgm:pt modelId="{B6CD0FF4-E283-4035-B740-9149DC817F95}" type="pres">
      <dgm:prSet presAssocID="{B6885839-DA57-45D5-B68A-2D8C6CCF4EB9}" presName="parentText" presStyleLbl="alignNode1" presStyleIdx="1" presStyleCnt="3" custLinFactNeighborY="-13183">
        <dgm:presLayoutVars>
          <dgm:chMax val="1"/>
          <dgm:bulletEnabled val="1"/>
        </dgm:presLayoutVars>
      </dgm:prSet>
      <dgm:spPr/>
      <dgm:t>
        <a:bodyPr/>
        <a:lstStyle/>
        <a:p>
          <a:endParaRPr lang="en-US"/>
        </a:p>
      </dgm:t>
    </dgm:pt>
    <dgm:pt modelId="{7010B50B-A21B-4D50-AA71-A8C82AD28786}" type="pres">
      <dgm:prSet presAssocID="{B6885839-DA57-45D5-B68A-2D8C6CCF4EB9}" presName="descendantText" presStyleLbl="alignAcc1" presStyleIdx="1" presStyleCnt="3" custLinFactNeighborX="0" custLinFactNeighborY="-8281">
        <dgm:presLayoutVars>
          <dgm:bulletEnabled val="1"/>
        </dgm:presLayoutVars>
      </dgm:prSet>
      <dgm:spPr/>
      <dgm:t>
        <a:bodyPr/>
        <a:lstStyle/>
        <a:p>
          <a:endParaRPr lang="en-US"/>
        </a:p>
      </dgm:t>
    </dgm:pt>
    <dgm:pt modelId="{FC321AEF-3341-44AB-A8DC-BD353E4E2C31}" type="pres">
      <dgm:prSet presAssocID="{2D9A7EF0-B825-4FF6-A088-CF730E790FB9}" presName="sp" presStyleCnt="0"/>
      <dgm:spPr/>
    </dgm:pt>
    <dgm:pt modelId="{690C7F98-83A1-45FF-8428-6586DF64B738}" type="pres">
      <dgm:prSet presAssocID="{E2679877-E16C-49C7-8476-D8A8453F4D08}" presName="composite" presStyleCnt="0"/>
      <dgm:spPr/>
    </dgm:pt>
    <dgm:pt modelId="{9DFD108E-8C45-4D79-BD8F-3B0D4A698088}" type="pres">
      <dgm:prSet presAssocID="{E2679877-E16C-49C7-8476-D8A8453F4D08}" presName="parentText" presStyleLbl="alignNode1" presStyleIdx="2" presStyleCnt="3" custLinFactNeighborX="1282" custLinFactNeighborY="-25120">
        <dgm:presLayoutVars>
          <dgm:chMax val="1"/>
          <dgm:bulletEnabled val="1"/>
        </dgm:presLayoutVars>
      </dgm:prSet>
      <dgm:spPr/>
      <dgm:t>
        <a:bodyPr/>
        <a:lstStyle/>
        <a:p>
          <a:endParaRPr lang="en-US"/>
        </a:p>
      </dgm:t>
    </dgm:pt>
    <dgm:pt modelId="{9A06D206-B53F-49A2-A563-8D7D4E5E3930}" type="pres">
      <dgm:prSet presAssocID="{E2679877-E16C-49C7-8476-D8A8453F4D08}" presName="descendantText" presStyleLbl="alignAcc1" presStyleIdx="2" presStyleCnt="3" custLinFactNeighborX="0" custLinFactNeighborY="-28985">
        <dgm:presLayoutVars>
          <dgm:bulletEnabled val="1"/>
        </dgm:presLayoutVars>
      </dgm:prSet>
      <dgm:spPr/>
      <dgm:t>
        <a:bodyPr/>
        <a:lstStyle/>
        <a:p>
          <a:endParaRPr lang="en-US"/>
        </a:p>
      </dgm:t>
    </dgm:pt>
  </dgm:ptLst>
  <dgm:cxnLst>
    <dgm:cxn modelId="{CAA8B18C-BC04-4363-960C-73EC227EB3C7}" type="presOf" srcId="{3A18D2CB-5E36-4D69-85AB-E53D1EDA70DE}" destId="{698F9478-D654-4354-A811-20A68EDA4940}" srcOrd="0" destOrd="0" presId="urn:microsoft.com/office/officeart/2005/8/layout/chevron2"/>
    <dgm:cxn modelId="{BD01193A-B874-45FE-87B0-872A2FBD9FC1}" srcId="{E2679877-E16C-49C7-8476-D8A8453F4D08}" destId="{FE4DE1B1-3C2E-4E9B-B180-E128628ED257}" srcOrd="1" destOrd="0" parTransId="{1E6E4D12-474D-4951-A365-FE12B3623C7D}" sibTransId="{9521E0AB-3A90-465E-A783-6672D4BFA62A}"/>
    <dgm:cxn modelId="{E4FFC2D1-F14E-4857-A6FF-A3E11C967133}" srcId="{46532BB2-7D0B-41ED-9B58-D48AAA169E36}" destId="{E41081A5-31B9-4F98-99C8-E75E684F5883}" srcOrd="1" destOrd="0" parTransId="{7C9C625D-B42D-49D1-A986-824D511153EB}" sibTransId="{651DB52F-386B-43A0-97ED-2E66D8B01D88}"/>
    <dgm:cxn modelId="{CA8F449B-6DD5-4E97-B90D-5E71E1689758}" type="presOf" srcId="{46532BB2-7D0B-41ED-9B58-D48AAA169E36}" destId="{FB9E4271-66C3-483C-AFB2-F05630056903}" srcOrd="0" destOrd="0" presId="urn:microsoft.com/office/officeart/2005/8/layout/chevron2"/>
    <dgm:cxn modelId="{636FEEBC-058F-4E12-8B57-C69D27C9571B}" type="presOf" srcId="{1EC02183-750B-419A-882E-04512C5E9770}" destId="{7010B50B-A21B-4D50-AA71-A8C82AD28786}" srcOrd="0" destOrd="1" presId="urn:microsoft.com/office/officeart/2005/8/layout/chevron2"/>
    <dgm:cxn modelId="{86EF24CA-7D38-4670-80D6-398F368E880C}" type="presOf" srcId="{C7E64A55-E5D2-460C-B7DE-F6E02D557887}" destId="{1B52E2BB-1CF7-4F3A-9B3E-B524F3E0358C}" srcOrd="0" destOrd="0" presId="urn:microsoft.com/office/officeart/2005/8/layout/chevron2"/>
    <dgm:cxn modelId="{B1F4304E-356D-43FD-A33D-B02A19144686}" srcId="{46532BB2-7D0B-41ED-9B58-D48AAA169E36}" destId="{C7E64A55-E5D2-460C-B7DE-F6E02D557887}" srcOrd="0" destOrd="0" parTransId="{7271DD86-2133-4439-AE32-BC6D25C1D7CE}" sibTransId="{44ECCF5A-B1F4-4867-9F3B-E72B2E99D8C3}"/>
    <dgm:cxn modelId="{F7AED052-C930-4968-B5BC-7C1853546D77}" srcId="{E2679877-E16C-49C7-8476-D8A8453F4D08}" destId="{9EBD3446-1982-40F0-AD03-DA11E183C484}" srcOrd="0" destOrd="0" parTransId="{7A871053-331D-4BFB-A3A6-7231632836BA}" sibTransId="{E521FFA1-D9D1-4990-B554-15028373DA42}"/>
    <dgm:cxn modelId="{448379C5-CB5A-48BE-A12A-4858BBEBC60A}" srcId="{3A18D2CB-5E36-4D69-85AB-E53D1EDA70DE}" destId="{E2679877-E16C-49C7-8476-D8A8453F4D08}" srcOrd="2" destOrd="0" parTransId="{61DA211D-6C45-4407-8A6E-E203EE2C42AE}" sibTransId="{05403DF9-F0BB-4061-8E16-43E2D387E908}"/>
    <dgm:cxn modelId="{2D569B04-D316-45A9-A6B2-A2618FE35458}" type="presOf" srcId="{B6885839-DA57-45D5-B68A-2D8C6CCF4EB9}" destId="{B6CD0FF4-E283-4035-B740-9149DC817F95}" srcOrd="0" destOrd="0" presId="urn:microsoft.com/office/officeart/2005/8/layout/chevron2"/>
    <dgm:cxn modelId="{A2BE2D03-7372-42A1-AE5A-8853B44CD696}" type="presOf" srcId="{E2679877-E16C-49C7-8476-D8A8453F4D08}" destId="{9DFD108E-8C45-4D79-BD8F-3B0D4A698088}" srcOrd="0" destOrd="0" presId="urn:microsoft.com/office/officeart/2005/8/layout/chevron2"/>
    <dgm:cxn modelId="{58D239AD-D4D3-4AA9-A5BC-9C843955C9A6}" type="presOf" srcId="{E41081A5-31B9-4F98-99C8-E75E684F5883}" destId="{1B52E2BB-1CF7-4F3A-9B3E-B524F3E0358C}" srcOrd="0" destOrd="1" presId="urn:microsoft.com/office/officeart/2005/8/layout/chevron2"/>
    <dgm:cxn modelId="{DF23360D-55B9-4455-A132-1A610EE71044}" srcId="{3A18D2CB-5E36-4D69-85AB-E53D1EDA70DE}" destId="{B6885839-DA57-45D5-B68A-2D8C6CCF4EB9}" srcOrd="1" destOrd="0" parTransId="{8CB69226-E579-46F3-B50A-90BB419AE7B1}" sibTransId="{2D9A7EF0-B825-4FF6-A088-CF730E790FB9}"/>
    <dgm:cxn modelId="{83EA5607-0D56-445B-8987-A841940AE07C}" type="presOf" srcId="{B8B48761-9F55-4C9F-9B64-656CCD2D6F79}" destId="{7010B50B-A21B-4D50-AA71-A8C82AD28786}" srcOrd="0" destOrd="0" presId="urn:microsoft.com/office/officeart/2005/8/layout/chevron2"/>
    <dgm:cxn modelId="{5E335F28-B383-44B1-A772-B6E38AE24A2B}" type="presOf" srcId="{FE4DE1B1-3C2E-4E9B-B180-E128628ED257}" destId="{9A06D206-B53F-49A2-A563-8D7D4E5E3930}" srcOrd="0" destOrd="1" presId="urn:microsoft.com/office/officeart/2005/8/layout/chevron2"/>
    <dgm:cxn modelId="{21A7B4F8-B1FD-4929-8162-B1C98EC13CF5}" srcId="{3A18D2CB-5E36-4D69-85AB-E53D1EDA70DE}" destId="{46532BB2-7D0B-41ED-9B58-D48AAA169E36}" srcOrd="0" destOrd="0" parTransId="{8437C5D1-3B91-42E7-BC9A-67550C71DB77}" sibTransId="{F9F3768A-9786-476E-9CF7-B8F539D517D6}"/>
    <dgm:cxn modelId="{279DD0B1-58AF-4538-9719-BF4DCFC397D3}" type="presOf" srcId="{9EBD3446-1982-40F0-AD03-DA11E183C484}" destId="{9A06D206-B53F-49A2-A563-8D7D4E5E3930}" srcOrd="0" destOrd="0" presId="urn:microsoft.com/office/officeart/2005/8/layout/chevron2"/>
    <dgm:cxn modelId="{28F45266-678C-4E09-9370-0CC62694B8E0}" srcId="{B6885839-DA57-45D5-B68A-2D8C6CCF4EB9}" destId="{1EC02183-750B-419A-882E-04512C5E9770}" srcOrd="1" destOrd="0" parTransId="{C7D0BBAD-E161-4C02-BF09-F897FB2FD65C}" sibTransId="{009220FC-0F96-4A74-B47E-2B14DDEA3527}"/>
    <dgm:cxn modelId="{DC855310-5F55-407B-82FE-630070B25070}" srcId="{B6885839-DA57-45D5-B68A-2D8C6CCF4EB9}" destId="{B8B48761-9F55-4C9F-9B64-656CCD2D6F79}" srcOrd="0" destOrd="0" parTransId="{03D7640B-1C8D-4BA9-B48B-F42F94750AF0}" sibTransId="{4A27B8BB-5926-4690-80C4-324D245AA5A1}"/>
    <dgm:cxn modelId="{99DB7554-6A23-4B5E-9E9C-4DCCFE9C9B51}" type="presParOf" srcId="{698F9478-D654-4354-A811-20A68EDA4940}" destId="{D2EA4C42-4B00-4F4C-9C82-C0ABBEC1CB20}" srcOrd="0" destOrd="0" presId="urn:microsoft.com/office/officeart/2005/8/layout/chevron2"/>
    <dgm:cxn modelId="{968CE153-DD9A-462C-B2BB-4A2A449BF937}" type="presParOf" srcId="{D2EA4C42-4B00-4F4C-9C82-C0ABBEC1CB20}" destId="{FB9E4271-66C3-483C-AFB2-F05630056903}" srcOrd="0" destOrd="0" presId="urn:microsoft.com/office/officeart/2005/8/layout/chevron2"/>
    <dgm:cxn modelId="{19729512-1327-47A1-8FB6-07DF8A18AD58}" type="presParOf" srcId="{D2EA4C42-4B00-4F4C-9C82-C0ABBEC1CB20}" destId="{1B52E2BB-1CF7-4F3A-9B3E-B524F3E0358C}" srcOrd="1" destOrd="0" presId="urn:microsoft.com/office/officeart/2005/8/layout/chevron2"/>
    <dgm:cxn modelId="{C02948E4-97FA-47B0-A756-FDB5AEB586F5}" type="presParOf" srcId="{698F9478-D654-4354-A811-20A68EDA4940}" destId="{5F69F6E4-DCEC-47F3-86A7-F473888C5BA8}" srcOrd="1" destOrd="0" presId="urn:microsoft.com/office/officeart/2005/8/layout/chevron2"/>
    <dgm:cxn modelId="{4EF8B812-6BB1-424C-A307-09B4BC596B2E}" type="presParOf" srcId="{698F9478-D654-4354-A811-20A68EDA4940}" destId="{81AF1E8A-B0D6-4F26-A598-364E22BFFEE1}" srcOrd="2" destOrd="0" presId="urn:microsoft.com/office/officeart/2005/8/layout/chevron2"/>
    <dgm:cxn modelId="{19B2BF2F-9B2F-4FA9-A9D5-6B50A720829E}" type="presParOf" srcId="{81AF1E8A-B0D6-4F26-A598-364E22BFFEE1}" destId="{B6CD0FF4-E283-4035-B740-9149DC817F95}" srcOrd="0" destOrd="0" presId="urn:microsoft.com/office/officeart/2005/8/layout/chevron2"/>
    <dgm:cxn modelId="{56680B05-1B75-4CFD-9479-D824B47D63D2}" type="presParOf" srcId="{81AF1E8A-B0D6-4F26-A598-364E22BFFEE1}" destId="{7010B50B-A21B-4D50-AA71-A8C82AD28786}" srcOrd="1" destOrd="0" presId="urn:microsoft.com/office/officeart/2005/8/layout/chevron2"/>
    <dgm:cxn modelId="{F8F7DBA8-5083-4972-961E-798BA5242419}" type="presParOf" srcId="{698F9478-D654-4354-A811-20A68EDA4940}" destId="{FC321AEF-3341-44AB-A8DC-BD353E4E2C31}" srcOrd="3" destOrd="0" presId="urn:microsoft.com/office/officeart/2005/8/layout/chevron2"/>
    <dgm:cxn modelId="{072AC391-E9D2-4D37-BA70-97B24410C866}" type="presParOf" srcId="{698F9478-D654-4354-A811-20A68EDA4940}" destId="{690C7F98-83A1-45FF-8428-6586DF64B738}" srcOrd="4" destOrd="0" presId="urn:microsoft.com/office/officeart/2005/8/layout/chevron2"/>
    <dgm:cxn modelId="{E735C47A-DC50-4FDE-9957-3A0A6C7DFDB0}" type="presParOf" srcId="{690C7F98-83A1-45FF-8428-6586DF64B738}" destId="{9DFD108E-8C45-4D79-BD8F-3B0D4A698088}" srcOrd="0" destOrd="0" presId="urn:microsoft.com/office/officeart/2005/8/layout/chevron2"/>
    <dgm:cxn modelId="{31E5021A-2F06-4E5E-9189-104F71C0F1A7}" type="presParOf" srcId="{690C7F98-83A1-45FF-8428-6586DF64B738}" destId="{9A06D206-B53F-49A2-A563-8D7D4E5E3930}"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CC4F1D-8604-4388-A7AE-65D9DBC8E420}" type="doc">
      <dgm:prSet loTypeId="urn:microsoft.com/office/officeart/2005/8/layout/list1" loCatId="list" qsTypeId="urn:microsoft.com/office/officeart/2005/8/quickstyle/simple1" qsCatId="simple" csTypeId="urn:microsoft.com/office/officeart/2005/8/colors/accent6_3" csCatId="accent6" phldr="1"/>
      <dgm:spPr/>
      <dgm:t>
        <a:bodyPr/>
        <a:lstStyle/>
        <a:p>
          <a:endParaRPr lang="en-US"/>
        </a:p>
      </dgm:t>
    </dgm:pt>
    <dgm:pt modelId="{76098FCF-F36B-41F1-A066-8BF8A7D24EA4}">
      <dgm:prSet phldrT="[Text]"/>
      <dgm:spPr/>
      <dgm:t>
        <a:bodyPr/>
        <a:lstStyle/>
        <a:p>
          <a:r>
            <a:rPr lang="en-US" dirty="0" smtClean="0"/>
            <a:t>Responsible</a:t>
          </a:r>
          <a:endParaRPr lang="en-US" dirty="0"/>
        </a:p>
      </dgm:t>
    </dgm:pt>
    <dgm:pt modelId="{451BFA44-C3A5-4FFC-A954-796079531DA0}" type="parTrans" cxnId="{95445577-249F-4197-BCDF-AAD46B661722}">
      <dgm:prSet/>
      <dgm:spPr/>
      <dgm:t>
        <a:bodyPr/>
        <a:lstStyle/>
        <a:p>
          <a:endParaRPr lang="en-US"/>
        </a:p>
      </dgm:t>
    </dgm:pt>
    <dgm:pt modelId="{430587B0-8DA5-4F3F-B682-AF2F2E35B11E}" type="sibTrans" cxnId="{95445577-249F-4197-BCDF-AAD46B661722}">
      <dgm:prSet/>
      <dgm:spPr/>
      <dgm:t>
        <a:bodyPr/>
        <a:lstStyle/>
        <a:p>
          <a:endParaRPr lang="en-US"/>
        </a:p>
      </dgm:t>
    </dgm:pt>
    <dgm:pt modelId="{AAC5CFA0-EC8B-430D-BE17-9FF19B95079B}">
      <dgm:prSet phldrT="[Text]"/>
      <dgm:spPr/>
      <dgm:t>
        <a:bodyPr/>
        <a:lstStyle/>
        <a:p>
          <a:r>
            <a:rPr lang="en-US" dirty="0" smtClean="0"/>
            <a:t>Accountable</a:t>
          </a:r>
          <a:endParaRPr lang="en-US" dirty="0"/>
        </a:p>
      </dgm:t>
    </dgm:pt>
    <dgm:pt modelId="{5D36EBA0-5927-4445-B646-987DB9C35667}" type="parTrans" cxnId="{BF111DB3-4192-46A1-B2B7-756C91943B24}">
      <dgm:prSet/>
      <dgm:spPr/>
      <dgm:t>
        <a:bodyPr/>
        <a:lstStyle/>
        <a:p>
          <a:endParaRPr lang="en-US"/>
        </a:p>
      </dgm:t>
    </dgm:pt>
    <dgm:pt modelId="{674A00BF-A306-49F4-8F90-0BD31B08ADF9}" type="sibTrans" cxnId="{BF111DB3-4192-46A1-B2B7-756C91943B24}">
      <dgm:prSet/>
      <dgm:spPr/>
      <dgm:t>
        <a:bodyPr/>
        <a:lstStyle/>
        <a:p>
          <a:endParaRPr lang="en-US"/>
        </a:p>
      </dgm:t>
    </dgm:pt>
    <dgm:pt modelId="{9253516A-9518-4FFE-80E8-9A7C3AA6ACAF}">
      <dgm:prSet phldrT="[Text]"/>
      <dgm:spPr/>
      <dgm:t>
        <a:bodyPr/>
        <a:lstStyle/>
        <a:p>
          <a:r>
            <a:rPr lang="en-US" dirty="0" smtClean="0"/>
            <a:t>Consulted</a:t>
          </a:r>
          <a:endParaRPr lang="en-US" dirty="0"/>
        </a:p>
      </dgm:t>
    </dgm:pt>
    <dgm:pt modelId="{D454B5FA-4835-42D9-A6E3-B0FAEA2406BB}" type="parTrans" cxnId="{7B05E742-E2A5-434C-87CA-C9E61FC7115D}">
      <dgm:prSet/>
      <dgm:spPr/>
      <dgm:t>
        <a:bodyPr/>
        <a:lstStyle/>
        <a:p>
          <a:endParaRPr lang="en-US"/>
        </a:p>
      </dgm:t>
    </dgm:pt>
    <dgm:pt modelId="{14FF2CBA-6674-461C-8208-5AC72B829BC1}" type="sibTrans" cxnId="{7B05E742-E2A5-434C-87CA-C9E61FC7115D}">
      <dgm:prSet/>
      <dgm:spPr/>
      <dgm:t>
        <a:bodyPr/>
        <a:lstStyle/>
        <a:p>
          <a:endParaRPr lang="en-US"/>
        </a:p>
      </dgm:t>
    </dgm:pt>
    <dgm:pt modelId="{4593CF24-42FC-43BE-BCE3-449A6B1C8B99}">
      <dgm:prSet/>
      <dgm:spPr/>
      <dgm:t>
        <a:bodyPr/>
        <a:lstStyle/>
        <a:p>
          <a:r>
            <a:rPr lang="en-US" dirty="0" smtClean="0"/>
            <a:t>Informed</a:t>
          </a:r>
          <a:endParaRPr lang="en-US" dirty="0"/>
        </a:p>
      </dgm:t>
    </dgm:pt>
    <dgm:pt modelId="{76DB1DE7-9372-4E72-A91C-AE62AC129922}" type="parTrans" cxnId="{9CDD25E8-18FE-4F10-A8A9-DBAB77600155}">
      <dgm:prSet/>
      <dgm:spPr/>
      <dgm:t>
        <a:bodyPr/>
        <a:lstStyle/>
        <a:p>
          <a:endParaRPr lang="en-US"/>
        </a:p>
      </dgm:t>
    </dgm:pt>
    <dgm:pt modelId="{A4D7F07D-6133-4FFE-A5EE-E4125EE78416}" type="sibTrans" cxnId="{9CDD25E8-18FE-4F10-A8A9-DBAB77600155}">
      <dgm:prSet/>
      <dgm:spPr/>
      <dgm:t>
        <a:bodyPr/>
        <a:lstStyle/>
        <a:p>
          <a:endParaRPr lang="en-US"/>
        </a:p>
      </dgm:t>
    </dgm:pt>
    <dgm:pt modelId="{C8DDE527-9019-443E-94D1-D7DC4F76A4E2}">
      <dgm:prSet custT="1"/>
      <dgm:spPr/>
      <dgm:t>
        <a:bodyPr/>
        <a:lstStyle/>
        <a:p>
          <a:r>
            <a:rPr lang="en-US" sz="1800" dirty="0" smtClean="0"/>
            <a:t>The person completing the process/task</a:t>
          </a:r>
          <a:endParaRPr lang="en-US" sz="1800" dirty="0"/>
        </a:p>
      </dgm:t>
    </dgm:pt>
    <dgm:pt modelId="{568CD9CD-661B-4FF6-AB90-CEC496CFF9BE}" type="parTrans" cxnId="{9FE94E3F-BA52-442E-93E9-A4992CA8BBDB}">
      <dgm:prSet/>
      <dgm:spPr/>
      <dgm:t>
        <a:bodyPr/>
        <a:lstStyle/>
        <a:p>
          <a:endParaRPr lang="en-US"/>
        </a:p>
      </dgm:t>
    </dgm:pt>
    <dgm:pt modelId="{4D23836C-BE42-4601-8882-C2E969F8D5EB}" type="sibTrans" cxnId="{9FE94E3F-BA52-442E-93E9-A4992CA8BBDB}">
      <dgm:prSet/>
      <dgm:spPr/>
      <dgm:t>
        <a:bodyPr/>
        <a:lstStyle/>
        <a:p>
          <a:endParaRPr lang="en-US"/>
        </a:p>
      </dgm:t>
    </dgm:pt>
    <dgm:pt modelId="{53A3064C-8BB7-476F-A580-838813A45C21}">
      <dgm:prSet custT="1"/>
      <dgm:spPr/>
      <dgm:t>
        <a:bodyPr/>
        <a:lstStyle/>
        <a:p>
          <a:r>
            <a:rPr lang="en-US" sz="1800" dirty="0" smtClean="0"/>
            <a:t>The person accountable that the process/task gets completed</a:t>
          </a:r>
          <a:endParaRPr lang="en-US" sz="1800" dirty="0"/>
        </a:p>
      </dgm:t>
    </dgm:pt>
    <dgm:pt modelId="{05F1B994-05D1-4AC7-A5EF-2315CA757549}" type="parTrans" cxnId="{0100E863-BDD6-4BF5-9CA6-D17F3BC5AFB4}">
      <dgm:prSet/>
      <dgm:spPr/>
      <dgm:t>
        <a:bodyPr/>
        <a:lstStyle/>
        <a:p>
          <a:endParaRPr lang="en-US"/>
        </a:p>
      </dgm:t>
    </dgm:pt>
    <dgm:pt modelId="{58472651-B3DB-46EC-88A6-7473B3312FDC}" type="sibTrans" cxnId="{0100E863-BDD6-4BF5-9CA6-D17F3BC5AFB4}">
      <dgm:prSet/>
      <dgm:spPr/>
      <dgm:t>
        <a:bodyPr/>
        <a:lstStyle/>
        <a:p>
          <a:endParaRPr lang="en-US"/>
        </a:p>
      </dgm:t>
    </dgm:pt>
    <dgm:pt modelId="{7F0960CD-FF44-400B-AC61-68B115AA6559}">
      <dgm:prSet custT="1"/>
      <dgm:spPr/>
      <dgm:t>
        <a:bodyPr/>
        <a:lstStyle/>
        <a:p>
          <a:r>
            <a:rPr lang="en-US" sz="1800" dirty="0" smtClean="0"/>
            <a:t>A subject matter expert who is consulted about the process/task</a:t>
          </a:r>
          <a:endParaRPr lang="en-US" sz="1800" dirty="0"/>
        </a:p>
      </dgm:t>
    </dgm:pt>
    <dgm:pt modelId="{B81CA367-5580-450A-9BD5-2C77935EFBBD}" type="parTrans" cxnId="{8FCB19CA-04EF-4117-BBF5-10DA424551D9}">
      <dgm:prSet/>
      <dgm:spPr/>
      <dgm:t>
        <a:bodyPr/>
        <a:lstStyle/>
        <a:p>
          <a:endParaRPr lang="en-US"/>
        </a:p>
      </dgm:t>
    </dgm:pt>
    <dgm:pt modelId="{A2F7AA59-F940-4F8D-A13C-A23D86AA80EE}" type="sibTrans" cxnId="{8FCB19CA-04EF-4117-BBF5-10DA424551D9}">
      <dgm:prSet/>
      <dgm:spPr/>
      <dgm:t>
        <a:bodyPr/>
        <a:lstStyle/>
        <a:p>
          <a:endParaRPr lang="en-US"/>
        </a:p>
      </dgm:t>
    </dgm:pt>
    <dgm:pt modelId="{A3B951BD-BAAF-43F1-8CEC-9976D17A117C}">
      <dgm:prSet custT="1"/>
      <dgm:spPr/>
      <dgm:t>
        <a:bodyPr/>
        <a:lstStyle/>
        <a:p>
          <a:r>
            <a:rPr lang="en-US" sz="1800" dirty="0" smtClean="0"/>
            <a:t>A person(s) who needs to be aware that the task/process is being completed</a:t>
          </a:r>
          <a:endParaRPr lang="en-US" sz="1800" dirty="0"/>
        </a:p>
      </dgm:t>
    </dgm:pt>
    <dgm:pt modelId="{9BEAD4CE-E862-4E98-9CBF-BBA36AB144B0}" type="parTrans" cxnId="{0E7495DE-BF44-4220-A0BC-4B78B80DCA1E}">
      <dgm:prSet/>
      <dgm:spPr/>
      <dgm:t>
        <a:bodyPr/>
        <a:lstStyle/>
        <a:p>
          <a:endParaRPr lang="en-US"/>
        </a:p>
      </dgm:t>
    </dgm:pt>
    <dgm:pt modelId="{DF3484B7-7CCC-4D27-8646-05C2E748E1CA}" type="sibTrans" cxnId="{0E7495DE-BF44-4220-A0BC-4B78B80DCA1E}">
      <dgm:prSet/>
      <dgm:spPr/>
      <dgm:t>
        <a:bodyPr/>
        <a:lstStyle/>
        <a:p>
          <a:endParaRPr lang="en-US"/>
        </a:p>
      </dgm:t>
    </dgm:pt>
    <dgm:pt modelId="{B95CCABC-D118-4C62-B111-340E0EB82D24}" type="pres">
      <dgm:prSet presAssocID="{70CC4F1D-8604-4388-A7AE-65D9DBC8E420}" presName="linear" presStyleCnt="0">
        <dgm:presLayoutVars>
          <dgm:dir/>
          <dgm:animLvl val="lvl"/>
          <dgm:resizeHandles val="exact"/>
        </dgm:presLayoutVars>
      </dgm:prSet>
      <dgm:spPr/>
      <dgm:t>
        <a:bodyPr/>
        <a:lstStyle/>
        <a:p>
          <a:endParaRPr lang="en-US"/>
        </a:p>
      </dgm:t>
    </dgm:pt>
    <dgm:pt modelId="{A1FD8836-BCE7-4BE2-A5BD-6E7BC3D9D7C6}" type="pres">
      <dgm:prSet presAssocID="{76098FCF-F36B-41F1-A066-8BF8A7D24EA4}" presName="parentLin" presStyleCnt="0"/>
      <dgm:spPr/>
    </dgm:pt>
    <dgm:pt modelId="{CD7E9E01-C21B-4E11-A3DC-54A09C500F59}" type="pres">
      <dgm:prSet presAssocID="{76098FCF-F36B-41F1-A066-8BF8A7D24EA4}" presName="parentLeftMargin" presStyleLbl="node1" presStyleIdx="0" presStyleCnt="4"/>
      <dgm:spPr/>
      <dgm:t>
        <a:bodyPr/>
        <a:lstStyle/>
        <a:p>
          <a:endParaRPr lang="en-US"/>
        </a:p>
      </dgm:t>
    </dgm:pt>
    <dgm:pt modelId="{9BF5CED3-9842-4ACA-90FE-6B3F96FCE89D}" type="pres">
      <dgm:prSet presAssocID="{76098FCF-F36B-41F1-A066-8BF8A7D24EA4}" presName="parentText" presStyleLbl="node1" presStyleIdx="0" presStyleCnt="4">
        <dgm:presLayoutVars>
          <dgm:chMax val="0"/>
          <dgm:bulletEnabled val="1"/>
        </dgm:presLayoutVars>
      </dgm:prSet>
      <dgm:spPr/>
      <dgm:t>
        <a:bodyPr/>
        <a:lstStyle/>
        <a:p>
          <a:endParaRPr lang="en-US"/>
        </a:p>
      </dgm:t>
    </dgm:pt>
    <dgm:pt modelId="{F3609B21-24A7-4D99-A89B-D1EF09E91C55}" type="pres">
      <dgm:prSet presAssocID="{76098FCF-F36B-41F1-A066-8BF8A7D24EA4}" presName="negativeSpace" presStyleCnt="0"/>
      <dgm:spPr/>
    </dgm:pt>
    <dgm:pt modelId="{6D538138-822F-4D13-858F-9E7956C8B609}" type="pres">
      <dgm:prSet presAssocID="{76098FCF-F36B-41F1-A066-8BF8A7D24EA4}" presName="childText" presStyleLbl="conFgAcc1" presStyleIdx="0" presStyleCnt="4">
        <dgm:presLayoutVars>
          <dgm:bulletEnabled val="1"/>
        </dgm:presLayoutVars>
      </dgm:prSet>
      <dgm:spPr/>
      <dgm:t>
        <a:bodyPr/>
        <a:lstStyle/>
        <a:p>
          <a:endParaRPr lang="en-US"/>
        </a:p>
      </dgm:t>
    </dgm:pt>
    <dgm:pt modelId="{975B19BD-CA3E-4FE9-95EB-121446CB1AB9}" type="pres">
      <dgm:prSet presAssocID="{430587B0-8DA5-4F3F-B682-AF2F2E35B11E}" presName="spaceBetweenRectangles" presStyleCnt="0"/>
      <dgm:spPr/>
    </dgm:pt>
    <dgm:pt modelId="{C873AE7A-2F9D-4719-8266-0B31FB7C64E1}" type="pres">
      <dgm:prSet presAssocID="{AAC5CFA0-EC8B-430D-BE17-9FF19B95079B}" presName="parentLin" presStyleCnt="0"/>
      <dgm:spPr/>
    </dgm:pt>
    <dgm:pt modelId="{AFEA7AF2-0A16-4D25-9A50-BA951C8E4602}" type="pres">
      <dgm:prSet presAssocID="{AAC5CFA0-EC8B-430D-BE17-9FF19B95079B}" presName="parentLeftMargin" presStyleLbl="node1" presStyleIdx="0" presStyleCnt="4"/>
      <dgm:spPr/>
      <dgm:t>
        <a:bodyPr/>
        <a:lstStyle/>
        <a:p>
          <a:endParaRPr lang="en-US"/>
        </a:p>
      </dgm:t>
    </dgm:pt>
    <dgm:pt modelId="{482A6A66-F6BB-4D18-B541-4F185946F70C}" type="pres">
      <dgm:prSet presAssocID="{AAC5CFA0-EC8B-430D-BE17-9FF19B95079B}" presName="parentText" presStyleLbl="node1" presStyleIdx="1" presStyleCnt="4">
        <dgm:presLayoutVars>
          <dgm:chMax val="0"/>
          <dgm:bulletEnabled val="1"/>
        </dgm:presLayoutVars>
      </dgm:prSet>
      <dgm:spPr/>
      <dgm:t>
        <a:bodyPr/>
        <a:lstStyle/>
        <a:p>
          <a:endParaRPr lang="en-US"/>
        </a:p>
      </dgm:t>
    </dgm:pt>
    <dgm:pt modelId="{F45DC917-CDD4-4DDC-9DF3-69EBBCED42CA}" type="pres">
      <dgm:prSet presAssocID="{AAC5CFA0-EC8B-430D-BE17-9FF19B95079B}" presName="negativeSpace" presStyleCnt="0"/>
      <dgm:spPr/>
    </dgm:pt>
    <dgm:pt modelId="{6AB80679-A5B5-4F26-BC28-20A6806C1862}" type="pres">
      <dgm:prSet presAssocID="{AAC5CFA0-EC8B-430D-BE17-9FF19B95079B}" presName="childText" presStyleLbl="conFgAcc1" presStyleIdx="1" presStyleCnt="4">
        <dgm:presLayoutVars>
          <dgm:bulletEnabled val="1"/>
        </dgm:presLayoutVars>
      </dgm:prSet>
      <dgm:spPr/>
      <dgm:t>
        <a:bodyPr/>
        <a:lstStyle/>
        <a:p>
          <a:endParaRPr lang="en-US"/>
        </a:p>
      </dgm:t>
    </dgm:pt>
    <dgm:pt modelId="{C0AA8DB3-8646-4796-A86E-BC1F27B6099F}" type="pres">
      <dgm:prSet presAssocID="{674A00BF-A306-49F4-8F90-0BD31B08ADF9}" presName="spaceBetweenRectangles" presStyleCnt="0"/>
      <dgm:spPr/>
    </dgm:pt>
    <dgm:pt modelId="{0397A066-FE28-4F26-B83D-0BC7CDDBB269}" type="pres">
      <dgm:prSet presAssocID="{9253516A-9518-4FFE-80E8-9A7C3AA6ACAF}" presName="parentLin" presStyleCnt="0"/>
      <dgm:spPr/>
    </dgm:pt>
    <dgm:pt modelId="{8073845B-08DD-4159-B7C6-92AB2280D7B5}" type="pres">
      <dgm:prSet presAssocID="{9253516A-9518-4FFE-80E8-9A7C3AA6ACAF}" presName="parentLeftMargin" presStyleLbl="node1" presStyleIdx="1" presStyleCnt="4"/>
      <dgm:spPr/>
      <dgm:t>
        <a:bodyPr/>
        <a:lstStyle/>
        <a:p>
          <a:endParaRPr lang="en-US"/>
        </a:p>
      </dgm:t>
    </dgm:pt>
    <dgm:pt modelId="{CFCD280E-65D7-4FC1-B0A3-85EA0EFFED6A}" type="pres">
      <dgm:prSet presAssocID="{9253516A-9518-4FFE-80E8-9A7C3AA6ACAF}" presName="parentText" presStyleLbl="node1" presStyleIdx="2" presStyleCnt="4">
        <dgm:presLayoutVars>
          <dgm:chMax val="0"/>
          <dgm:bulletEnabled val="1"/>
        </dgm:presLayoutVars>
      </dgm:prSet>
      <dgm:spPr/>
      <dgm:t>
        <a:bodyPr/>
        <a:lstStyle/>
        <a:p>
          <a:endParaRPr lang="en-US"/>
        </a:p>
      </dgm:t>
    </dgm:pt>
    <dgm:pt modelId="{1F015B09-B6F9-4C73-A346-B211DD000392}" type="pres">
      <dgm:prSet presAssocID="{9253516A-9518-4FFE-80E8-9A7C3AA6ACAF}" presName="negativeSpace" presStyleCnt="0"/>
      <dgm:spPr/>
    </dgm:pt>
    <dgm:pt modelId="{8571B49D-6B4E-4939-ACA1-DF2EBE9B231D}" type="pres">
      <dgm:prSet presAssocID="{9253516A-9518-4FFE-80E8-9A7C3AA6ACAF}" presName="childText" presStyleLbl="conFgAcc1" presStyleIdx="2" presStyleCnt="4">
        <dgm:presLayoutVars>
          <dgm:bulletEnabled val="1"/>
        </dgm:presLayoutVars>
      </dgm:prSet>
      <dgm:spPr/>
      <dgm:t>
        <a:bodyPr/>
        <a:lstStyle/>
        <a:p>
          <a:endParaRPr lang="en-US"/>
        </a:p>
      </dgm:t>
    </dgm:pt>
    <dgm:pt modelId="{EBE2747E-F2A9-40E2-81BB-5D03F9CFCBEC}" type="pres">
      <dgm:prSet presAssocID="{14FF2CBA-6674-461C-8208-5AC72B829BC1}" presName="spaceBetweenRectangles" presStyleCnt="0"/>
      <dgm:spPr/>
    </dgm:pt>
    <dgm:pt modelId="{D0F63B6D-830B-4CA9-BC01-FD02F2A3A81F}" type="pres">
      <dgm:prSet presAssocID="{4593CF24-42FC-43BE-BCE3-449A6B1C8B99}" presName="parentLin" presStyleCnt="0"/>
      <dgm:spPr/>
    </dgm:pt>
    <dgm:pt modelId="{732067A3-36C3-4D50-BA12-64494A41A797}" type="pres">
      <dgm:prSet presAssocID="{4593CF24-42FC-43BE-BCE3-449A6B1C8B99}" presName="parentLeftMargin" presStyleLbl="node1" presStyleIdx="2" presStyleCnt="4"/>
      <dgm:spPr/>
      <dgm:t>
        <a:bodyPr/>
        <a:lstStyle/>
        <a:p>
          <a:endParaRPr lang="en-US"/>
        </a:p>
      </dgm:t>
    </dgm:pt>
    <dgm:pt modelId="{E4B330B1-B1CF-499A-920D-DAC5401B8C94}" type="pres">
      <dgm:prSet presAssocID="{4593CF24-42FC-43BE-BCE3-449A6B1C8B99}" presName="parentText" presStyleLbl="node1" presStyleIdx="3" presStyleCnt="4">
        <dgm:presLayoutVars>
          <dgm:chMax val="0"/>
          <dgm:bulletEnabled val="1"/>
        </dgm:presLayoutVars>
      </dgm:prSet>
      <dgm:spPr/>
      <dgm:t>
        <a:bodyPr/>
        <a:lstStyle/>
        <a:p>
          <a:endParaRPr lang="en-US"/>
        </a:p>
      </dgm:t>
    </dgm:pt>
    <dgm:pt modelId="{87EB487D-AE78-4D1E-8BC9-6F991093C280}" type="pres">
      <dgm:prSet presAssocID="{4593CF24-42FC-43BE-BCE3-449A6B1C8B99}" presName="negativeSpace" presStyleCnt="0"/>
      <dgm:spPr/>
    </dgm:pt>
    <dgm:pt modelId="{F96BE078-E94B-4CA6-B67A-7088F2A7F563}" type="pres">
      <dgm:prSet presAssocID="{4593CF24-42FC-43BE-BCE3-449A6B1C8B99}" presName="childText" presStyleLbl="conFgAcc1" presStyleIdx="3" presStyleCnt="4">
        <dgm:presLayoutVars>
          <dgm:bulletEnabled val="1"/>
        </dgm:presLayoutVars>
      </dgm:prSet>
      <dgm:spPr/>
      <dgm:t>
        <a:bodyPr/>
        <a:lstStyle/>
        <a:p>
          <a:endParaRPr lang="en-US"/>
        </a:p>
      </dgm:t>
    </dgm:pt>
  </dgm:ptLst>
  <dgm:cxnLst>
    <dgm:cxn modelId="{1D25CB69-C7D8-4212-8DE2-E9F8ACD4EA1F}" type="presOf" srcId="{9253516A-9518-4FFE-80E8-9A7C3AA6ACAF}" destId="{8073845B-08DD-4159-B7C6-92AB2280D7B5}" srcOrd="0" destOrd="0" presId="urn:microsoft.com/office/officeart/2005/8/layout/list1"/>
    <dgm:cxn modelId="{AF7F43D4-9219-40A3-8380-E194B825C47F}" type="presOf" srcId="{53A3064C-8BB7-476F-A580-838813A45C21}" destId="{6AB80679-A5B5-4F26-BC28-20A6806C1862}" srcOrd="0" destOrd="0" presId="urn:microsoft.com/office/officeart/2005/8/layout/list1"/>
    <dgm:cxn modelId="{714B5C6A-9427-4532-88B9-8461A491EB7C}" type="presOf" srcId="{4593CF24-42FC-43BE-BCE3-449A6B1C8B99}" destId="{E4B330B1-B1CF-499A-920D-DAC5401B8C94}" srcOrd="1" destOrd="0" presId="urn:microsoft.com/office/officeart/2005/8/layout/list1"/>
    <dgm:cxn modelId="{9CDD25E8-18FE-4F10-A8A9-DBAB77600155}" srcId="{70CC4F1D-8604-4388-A7AE-65D9DBC8E420}" destId="{4593CF24-42FC-43BE-BCE3-449A6B1C8B99}" srcOrd="3" destOrd="0" parTransId="{76DB1DE7-9372-4E72-A91C-AE62AC129922}" sibTransId="{A4D7F07D-6133-4FFE-A5EE-E4125EE78416}"/>
    <dgm:cxn modelId="{FDA294B2-C68B-42CE-8010-17194397E728}" type="presOf" srcId="{9253516A-9518-4FFE-80E8-9A7C3AA6ACAF}" destId="{CFCD280E-65D7-4FC1-B0A3-85EA0EFFED6A}" srcOrd="1" destOrd="0" presId="urn:microsoft.com/office/officeart/2005/8/layout/list1"/>
    <dgm:cxn modelId="{7BA62B4A-C1AF-4E08-928F-A9F7C2BEC16A}" type="presOf" srcId="{C8DDE527-9019-443E-94D1-D7DC4F76A4E2}" destId="{6D538138-822F-4D13-858F-9E7956C8B609}" srcOrd="0" destOrd="0" presId="urn:microsoft.com/office/officeart/2005/8/layout/list1"/>
    <dgm:cxn modelId="{0100E863-BDD6-4BF5-9CA6-D17F3BC5AFB4}" srcId="{AAC5CFA0-EC8B-430D-BE17-9FF19B95079B}" destId="{53A3064C-8BB7-476F-A580-838813A45C21}" srcOrd="0" destOrd="0" parTransId="{05F1B994-05D1-4AC7-A5EF-2315CA757549}" sibTransId="{58472651-B3DB-46EC-88A6-7473B3312FDC}"/>
    <dgm:cxn modelId="{E4D12329-C87E-417C-97C4-8059F0D105D2}" type="presOf" srcId="{4593CF24-42FC-43BE-BCE3-449A6B1C8B99}" destId="{732067A3-36C3-4D50-BA12-64494A41A797}" srcOrd="0" destOrd="0" presId="urn:microsoft.com/office/officeart/2005/8/layout/list1"/>
    <dgm:cxn modelId="{7B05E742-E2A5-434C-87CA-C9E61FC7115D}" srcId="{70CC4F1D-8604-4388-A7AE-65D9DBC8E420}" destId="{9253516A-9518-4FFE-80E8-9A7C3AA6ACAF}" srcOrd="2" destOrd="0" parTransId="{D454B5FA-4835-42D9-A6E3-B0FAEA2406BB}" sibTransId="{14FF2CBA-6674-461C-8208-5AC72B829BC1}"/>
    <dgm:cxn modelId="{0E7495DE-BF44-4220-A0BC-4B78B80DCA1E}" srcId="{4593CF24-42FC-43BE-BCE3-449A6B1C8B99}" destId="{A3B951BD-BAAF-43F1-8CEC-9976D17A117C}" srcOrd="0" destOrd="0" parTransId="{9BEAD4CE-E862-4E98-9CBF-BBA36AB144B0}" sibTransId="{DF3484B7-7CCC-4D27-8646-05C2E748E1CA}"/>
    <dgm:cxn modelId="{95445577-249F-4197-BCDF-AAD46B661722}" srcId="{70CC4F1D-8604-4388-A7AE-65D9DBC8E420}" destId="{76098FCF-F36B-41F1-A066-8BF8A7D24EA4}" srcOrd="0" destOrd="0" parTransId="{451BFA44-C3A5-4FFC-A954-796079531DA0}" sibTransId="{430587B0-8DA5-4F3F-B682-AF2F2E35B11E}"/>
    <dgm:cxn modelId="{87690C91-F07F-4BD4-8789-C8B287B5A34E}" type="presOf" srcId="{AAC5CFA0-EC8B-430D-BE17-9FF19B95079B}" destId="{482A6A66-F6BB-4D18-B541-4F185946F70C}" srcOrd="1" destOrd="0" presId="urn:microsoft.com/office/officeart/2005/8/layout/list1"/>
    <dgm:cxn modelId="{8AEB525B-B5C1-45AD-8696-D48733C8EBC1}" type="presOf" srcId="{76098FCF-F36B-41F1-A066-8BF8A7D24EA4}" destId="{9BF5CED3-9842-4ACA-90FE-6B3F96FCE89D}" srcOrd="1" destOrd="0" presId="urn:microsoft.com/office/officeart/2005/8/layout/list1"/>
    <dgm:cxn modelId="{A5CF486B-E772-41C8-8D3A-C5E013F79399}" type="presOf" srcId="{70CC4F1D-8604-4388-A7AE-65D9DBC8E420}" destId="{B95CCABC-D118-4C62-B111-340E0EB82D24}" srcOrd="0" destOrd="0" presId="urn:microsoft.com/office/officeart/2005/8/layout/list1"/>
    <dgm:cxn modelId="{A150C20D-1E97-4D85-8F5F-6B435E706CDA}" type="presOf" srcId="{AAC5CFA0-EC8B-430D-BE17-9FF19B95079B}" destId="{AFEA7AF2-0A16-4D25-9A50-BA951C8E4602}" srcOrd="0" destOrd="0" presId="urn:microsoft.com/office/officeart/2005/8/layout/list1"/>
    <dgm:cxn modelId="{8FCB19CA-04EF-4117-BBF5-10DA424551D9}" srcId="{9253516A-9518-4FFE-80E8-9A7C3AA6ACAF}" destId="{7F0960CD-FF44-400B-AC61-68B115AA6559}" srcOrd="0" destOrd="0" parTransId="{B81CA367-5580-450A-9BD5-2C77935EFBBD}" sibTransId="{A2F7AA59-F940-4F8D-A13C-A23D86AA80EE}"/>
    <dgm:cxn modelId="{9D0D6645-B012-45DC-B181-8B9A922574FE}" type="presOf" srcId="{76098FCF-F36B-41F1-A066-8BF8A7D24EA4}" destId="{CD7E9E01-C21B-4E11-A3DC-54A09C500F59}" srcOrd="0" destOrd="0" presId="urn:microsoft.com/office/officeart/2005/8/layout/list1"/>
    <dgm:cxn modelId="{BF111DB3-4192-46A1-B2B7-756C91943B24}" srcId="{70CC4F1D-8604-4388-A7AE-65D9DBC8E420}" destId="{AAC5CFA0-EC8B-430D-BE17-9FF19B95079B}" srcOrd="1" destOrd="0" parTransId="{5D36EBA0-5927-4445-B646-987DB9C35667}" sibTransId="{674A00BF-A306-49F4-8F90-0BD31B08ADF9}"/>
    <dgm:cxn modelId="{9FE94E3F-BA52-442E-93E9-A4992CA8BBDB}" srcId="{76098FCF-F36B-41F1-A066-8BF8A7D24EA4}" destId="{C8DDE527-9019-443E-94D1-D7DC4F76A4E2}" srcOrd="0" destOrd="0" parTransId="{568CD9CD-661B-4FF6-AB90-CEC496CFF9BE}" sibTransId="{4D23836C-BE42-4601-8882-C2E969F8D5EB}"/>
    <dgm:cxn modelId="{7230C82A-6B39-4EC1-94D0-8EB9DFA5E04C}" type="presOf" srcId="{A3B951BD-BAAF-43F1-8CEC-9976D17A117C}" destId="{F96BE078-E94B-4CA6-B67A-7088F2A7F563}" srcOrd="0" destOrd="0" presId="urn:microsoft.com/office/officeart/2005/8/layout/list1"/>
    <dgm:cxn modelId="{21518F09-42CF-4A59-9A59-F3092FE9D43C}" type="presOf" srcId="{7F0960CD-FF44-400B-AC61-68B115AA6559}" destId="{8571B49D-6B4E-4939-ACA1-DF2EBE9B231D}" srcOrd="0" destOrd="0" presId="urn:microsoft.com/office/officeart/2005/8/layout/list1"/>
    <dgm:cxn modelId="{07659D7E-9C66-4BEB-A419-36DC2C234352}" type="presParOf" srcId="{B95CCABC-D118-4C62-B111-340E0EB82D24}" destId="{A1FD8836-BCE7-4BE2-A5BD-6E7BC3D9D7C6}" srcOrd="0" destOrd="0" presId="urn:microsoft.com/office/officeart/2005/8/layout/list1"/>
    <dgm:cxn modelId="{C72BC4B5-8C8A-4D55-A660-DBFF053D004D}" type="presParOf" srcId="{A1FD8836-BCE7-4BE2-A5BD-6E7BC3D9D7C6}" destId="{CD7E9E01-C21B-4E11-A3DC-54A09C500F59}" srcOrd="0" destOrd="0" presId="urn:microsoft.com/office/officeart/2005/8/layout/list1"/>
    <dgm:cxn modelId="{3C1B84EA-A406-4493-97E6-A0C7D999C880}" type="presParOf" srcId="{A1FD8836-BCE7-4BE2-A5BD-6E7BC3D9D7C6}" destId="{9BF5CED3-9842-4ACA-90FE-6B3F96FCE89D}" srcOrd="1" destOrd="0" presId="urn:microsoft.com/office/officeart/2005/8/layout/list1"/>
    <dgm:cxn modelId="{CA874912-0616-42C8-BBAD-DD03582CEC58}" type="presParOf" srcId="{B95CCABC-D118-4C62-B111-340E0EB82D24}" destId="{F3609B21-24A7-4D99-A89B-D1EF09E91C55}" srcOrd="1" destOrd="0" presId="urn:microsoft.com/office/officeart/2005/8/layout/list1"/>
    <dgm:cxn modelId="{F40EA540-D479-4F56-BA62-125DF911C8E3}" type="presParOf" srcId="{B95CCABC-D118-4C62-B111-340E0EB82D24}" destId="{6D538138-822F-4D13-858F-9E7956C8B609}" srcOrd="2" destOrd="0" presId="urn:microsoft.com/office/officeart/2005/8/layout/list1"/>
    <dgm:cxn modelId="{D4874453-4C57-4FED-95A5-D7BDA5DD3DF7}" type="presParOf" srcId="{B95CCABC-D118-4C62-B111-340E0EB82D24}" destId="{975B19BD-CA3E-4FE9-95EB-121446CB1AB9}" srcOrd="3" destOrd="0" presId="urn:microsoft.com/office/officeart/2005/8/layout/list1"/>
    <dgm:cxn modelId="{F8C8A7D3-5340-414C-B079-B22E870FD547}" type="presParOf" srcId="{B95CCABC-D118-4C62-B111-340E0EB82D24}" destId="{C873AE7A-2F9D-4719-8266-0B31FB7C64E1}" srcOrd="4" destOrd="0" presId="urn:microsoft.com/office/officeart/2005/8/layout/list1"/>
    <dgm:cxn modelId="{E2435B9C-5284-4BB7-B02D-CB0A20AF5E39}" type="presParOf" srcId="{C873AE7A-2F9D-4719-8266-0B31FB7C64E1}" destId="{AFEA7AF2-0A16-4D25-9A50-BA951C8E4602}" srcOrd="0" destOrd="0" presId="urn:microsoft.com/office/officeart/2005/8/layout/list1"/>
    <dgm:cxn modelId="{BD49803C-1CA3-4F04-AB3E-A7C1549EBB71}" type="presParOf" srcId="{C873AE7A-2F9D-4719-8266-0B31FB7C64E1}" destId="{482A6A66-F6BB-4D18-B541-4F185946F70C}" srcOrd="1" destOrd="0" presId="urn:microsoft.com/office/officeart/2005/8/layout/list1"/>
    <dgm:cxn modelId="{5439CCFA-BD9A-41FE-A93E-617289618F49}" type="presParOf" srcId="{B95CCABC-D118-4C62-B111-340E0EB82D24}" destId="{F45DC917-CDD4-4DDC-9DF3-69EBBCED42CA}" srcOrd="5" destOrd="0" presId="urn:microsoft.com/office/officeart/2005/8/layout/list1"/>
    <dgm:cxn modelId="{87D68FBE-A3A7-429C-AE1F-2606B622B828}" type="presParOf" srcId="{B95CCABC-D118-4C62-B111-340E0EB82D24}" destId="{6AB80679-A5B5-4F26-BC28-20A6806C1862}" srcOrd="6" destOrd="0" presId="urn:microsoft.com/office/officeart/2005/8/layout/list1"/>
    <dgm:cxn modelId="{EDF3E969-4C5C-4BE7-9C61-158DE2D5CA6C}" type="presParOf" srcId="{B95CCABC-D118-4C62-B111-340E0EB82D24}" destId="{C0AA8DB3-8646-4796-A86E-BC1F27B6099F}" srcOrd="7" destOrd="0" presId="urn:microsoft.com/office/officeart/2005/8/layout/list1"/>
    <dgm:cxn modelId="{F2AD4D54-579D-4C86-9D05-3443C0D79340}" type="presParOf" srcId="{B95CCABC-D118-4C62-B111-340E0EB82D24}" destId="{0397A066-FE28-4F26-B83D-0BC7CDDBB269}" srcOrd="8" destOrd="0" presId="urn:microsoft.com/office/officeart/2005/8/layout/list1"/>
    <dgm:cxn modelId="{4C67B488-39F7-406A-84AB-109827AD7034}" type="presParOf" srcId="{0397A066-FE28-4F26-B83D-0BC7CDDBB269}" destId="{8073845B-08DD-4159-B7C6-92AB2280D7B5}" srcOrd="0" destOrd="0" presId="urn:microsoft.com/office/officeart/2005/8/layout/list1"/>
    <dgm:cxn modelId="{C3E73997-4D38-4BFA-BBE8-3B8D912D0DE0}" type="presParOf" srcId="{0397A066-FE28-4F26-B83D-0BC7CDDBB269}" destId="{CFCD280E-65D7-4FC1-B0A3-85EA0EFFED6A}" srcOrd="1" destOrd="0" presId="urn:microsoft.com/office/officeart/2005/8/layout/list1"/>
    <dgm:cxn modelId="{E7AFC610-8BBB-4311-A7E1-0DD4ED989F79}" type="presParOf" srcId="{B95CCABC-D118-4C62-B111-340E0EB82D24}" destId="{1F015B09-B6F9-4C73-A346-B211DD000392}" srcOrd="9" destOrd="0" presId="urn:microsoft.com/office/officeart/2005/8/layout/list1"/>
    <dgm:cxn modelId="{A75B650F-A01C-4365-AD4D-6821D1054CFE}" type="presParOf" srcId="{B95CCABC-D118-4C62-B111-340E0EB82D24}" destId="{8571B49D-6B4E-4939-ACA1-DF2EBE9B231D}" srcOrd="10" destOrd="0" presId="urn:microsoft.com/office/officeart/2005/8/layout/list1"/>
    <dgm:cxn modelId="{690E1A02-4923-408A-AC02-939A4C5EACD7}" type="presParOf" srcId="{B95CCABC-D118-4C62-B111-340E0EB82D24}" destId="{EBE2747E-F2A9-40E2-81BB-5D03F9CFCBEC}" srcOrd="11" destOrd="0" presId="urn:microsoft.com/office/officeart/2005/8/layout/list1"/>
    <dgm:cxn modelId="{E7304E02-083A-4854-AB75-E3D0872A64E7}" type="presParOf" srcId="{B95CCABC-D118-4C62-B111-340E0EB82D24}" destId="{D0F63B6D-830B-4CA9-BC01-FD02F2A3A81F}" srcOrd="12" destOrd="0" presId="urn:microsoft.com/office/officeart/2005/8/layout/list1"/>
    <dgm:cxn modelId="{9C2E8F5E-734A-42E6-B109-C8A1E3E13FF2}" type="presParOf" srcId="{D0F63B6D-830B-4CA9-BC01-FD02F2A3A81F}" destId="{732067A3-36C3-4D50-BA12-64494A41A797}" srcOrd="0" destOrd="0" presId="urn:microsoft.com/office/officeart/2005/8/layout/list1"/>
    <dgm:cxn modelId="{88B68434-8347-4F6A-AC2B-CABC135F0C20}" type="presParOf" srcId="{D0F63B6D-830B-4CA9-BC01-FD02F2A3A81F}" destId="{E4B330B1-B1CF-499A-920D-DAC5401B8C94}" srcOrd="1" destOrd="0" presId="urn:microsoft.com/office/officeart/2005/8/layout/list1"/>
    <dgm:cxn modelId="{6EDD904C-F79E-4B12-AC7F-D6A4D3A96774}" type="presParOf" srcId="{B95CCABC-D118-4C62-B111-340E0EB82D24}" destId="{87EB487D-AE78-4D1E-8BC9-6F991093C280}" srcOrd="13" destOrd="0" presId="urn:microsoft.com/office/officeart/2005/8/layout/list1"/>
    <dgm:cxn modelId="{12ABF326-2CA5-4A1B-A6ED-63E2D2785EE0}" type="presParOf" srcId="{B95CCABC-D118-4C62-B111-340E0EB82D24}" destId="{F96BE078-E94B-4CA6-B67A-7088F2A7F56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65B34E-0BC9-436F-AC77-F99F8B5E363D}" type="doc">
      <dgm:prSet loTypeId="urn:microsoft.com/office/officeart/2005/8/layout/target3" loCatId="list" qsTypeId="urn:microsoft.com/office/officeart/2005/8/quickstyle/simple1" qsCatId="simple" csTypeId="urn:microsoft.com/office/officeart/2005/8/colors/accent1_2" csCatId="accent1" phldr="1"/>
      <dgm:spPr/>
    </dgm:pt>
    <dgm:pt modelId="{259EC94E-A4D6-45F0-A1D1-049D15B208F8}">
      <dgm:prSet phldrT="[Text]" custT="1"/>
      <dgm:spPr/>
      <dgm:t>
        <a:bodyPr/>
        <a:lstStyle/>
        <a:p>
          <a:r>
            <a:rPr lang="en-US" sz="2000" dirty="0"/>
            <a:t>2. Focus Groups/KI’s</a:t>
          </a:r>
        </a:p>
      </dgm:t>
    </dgm:pt>
    <dgm:pt modelId="{EEC98DA1-50CD-4FBF-BB49-8D31D8AFBF54}" type="parTrans" cxnId="{9CD0FD40-7F76-4DC0-A0CE-FD52A6910B2C}">
      <dgm:prSet/>
      <dgm:spPr/>
      <dgm:t>
        <a:bodyPr/>
        <a:lstStyle/>
        <a:p>
          <a:endParaRPr lang="en-US"/>
        </a:p>
      </dgm:t>
    </dgm:pt>
    <dgm:pt modelId="{11EB10A4-3CA7-47A2-A647-E4727660C730}" type="sibTrans" cxnId="{9CD0FD40-7F76-4DC0-A0CE-FD52A6910B2C}">
      <dgm:prSet/>
      <dgm:spPr/>
      <dgm:t>
        <a:bodyPr/>
        <a:lstStyle/>
        <a:p>
          <a:endParaRPr lang="en-US"/>
        </a:p>
      </dgm:t>
    </dgm:pt>
    <dgm:pt modelId="{BACE9E33-83AF-4227-A2A7-5986AC0794FF}">
      <dgm:prSet phldrT="[Text]" custT="1"/>
      <dgm:spPr/>
      <dgm:t>
        <a:bodyPr/>
        <a:lstStyle/>
        <a:p>
          <a:r>
            <a:rPr lang="en-US" sz="2000"/>
            <a:t>3. Surveys</a:t>
          </a:r>
        </a:p>
      </dgm:t>
    </dgm:pt>
    <dgm:pt modelId="{8FBC84A7-7D67-43C6-BB74-827130173769}" type="parTrans" cxnId="{56C6566D-90C8-42A4-A805-79E77E4CBDE3}">
      <dgm:prSet/>
      <dgm:spPr/>
      <dgm:t>
        <a:bodyPr/>
        <a:lstStyle/>
        <a:p>
          <a:endParaRPr lang="en-US"/>
        </a:p>
      </dgm:t>
    </dgm:pt>
    <dgm:pt modelId="{20C02472-5799-4950-9163-D2DDD09FD79D}" type="sibTrans" cxnId="{56C6566D-90C8-42A4-A805-79E77E4CBDE3}">
      <dgm:prSet/>
      <dgm:spPr/>
      <dgm:t>
        <a:bodyPr/>
        <a:lstStyle/>
        <a:p>
          <a:endParaRPr lang="en-US"/>
        </a:p>
      </dgm:t>
    </dgm:pt>
    <dgm:pt modelId="{4DE160BC-F328-4A90-A345-87D5B96B2629}">
      <dgm:prSet phldrT="[Text]" custT="1"/>
      <dgm:spPr/>
      <dgm:t>
        <a:bodyPr/>
        <a:lstStyle/>
        <a:p>
          <a:r>
            <a:rPr lang="en-US" sz="2000" dirty="0"/>
            <a:t>1. Implementation Tracking Log</a:t>
          </a:r>
          <a:r>
            <a:rPr lang="en-US" sz="2100" dirty="0"/>
            <a:t>	</a:t>
          </a:r>
        </a:p>
      </dgm:t>
    </dgm:pt>
    <dgm:pt modelId="{B09D6370-F902-49F5-9B65-E8BF4E72B884}" type="sibTrans" cxnId="{AD714F56-332C-41D7-A65E-AD38AA7C0F83}">
      <dgm:prSet/>
      <dgm:spPr/>
      <dgm:t>
        <a:bodyPr/>
        <a:lstStyle/>
        <a:p>
          <a:endParaRPr lang="en-US"/>
        </a:p>
      </dgm:t>
    </dgm:pt>
    <dgm:pt modelId="{26C8596A-14CA-42CF-9C4C-8CE2DDDE3640}" type="parTrans" cxnId="{AD714F56-332C-41D7-A65E-AD38AA7C0F83}">
      <dgm:prSet/>
      <dgm:spPr/>
      <dgm:t>
        <a:bodyPr/>
        <a:lstStyle/>
        <a:p>
          <a:endParaRPr lang="en-US"/>
        </a:p>
      </dgm:t>
    </dgm:pt>
    <dgm:pt modelId="{0A0BB465-F996-4006-83DD-7BDA5F31B39F}" type="pres">
      <dgm:prSet presAssocID="{8365B34E-0BC9-436F-AC77-F99F8B5E363D}" presName="Name0" presStyleCnt="0">
        <dgm:presLayoutVars>
          <dgm:chMax val="7"/>
          <dgm:dir/>
          <dgm:animLvl val="lvl"/>
          <dgm:resizeHandles val="exact"/>
        </dgm:presLayoutVars>
      </dgm:prSet>
      <dgm:spPr/>
    </dgm:pt>
    <dgm:pt modelId="{BBCF45BF-D38C-4344-9E04-A3C892B87C2B}" type="pres">
      <dgm:prSet presAssocID="{4DE160BC-F328-4A90-A345-87D5B96B2629}" presName="circle1" presStyleLbl="node1" presStyleIdx="0" presStyleCnt="3"/>
      <dgm:spPr/>
    </dgm:pt>
    <dgm:pt modelId="{E3A559BF-53A7-4F79-9462-F959E1675B4E}" type="pres">
      <dgm:prSet presAssocID="{4DE160BC-F328-4A90-A345-87D5B96B2629}" presName="space" presStyleCnt="0"/>
      <dgm:spPr/>
    </dgm:pt>
    <dgm:pt modelId="{E8CFD5A1-C9EC-457B-9113-5A99676784A2}" type="pres">
      <dgm:prSet presAssocID="{4DE160BC-F328-4A90-A345-87D5B96B2629}" presName="rect1" presStyleLbl="alignAcc1" presStyleIdx="0" presStyleCnt="3" custScaleY="85384" custLinFactNeighborY="-15457"/>
      <dgm:spPr/>
      <dgm:t>
        <a:bodyPr/>
        <a:lstStyle/>
        <a:p>
          <a:endParaRPr lang="en-US"/>
        </a:p>
      </dgm:t>
    </dgm:pt>
    <dgm:pt modelId="{13069691-A1E8-445F-BEAE-74F7A0897685}" type="pres">
      <dgm:prSet presAssocID="{259EC94E-A4D6-45F0-A1D1-049D15B208F8}" presName="vertSpace2" presStyleLbl="node1" presStyleIdx="0" presStyleCnt="3"/>
      <dgm:spPr/>
    </dgm:pt>
    <dgm:pt modelId="{D4EDFF3A-5D8E-4D91-8EA7-36B76175434A}" type="pres">
      <dgm:prSet presAssocID="{259EC94E-A4D6-45F0-A1D1-049D15B208F8}" presName="circle2" presStyleLbl="node1" presStyleIdx="1" presStyleCnt="3"/>
      <dgm:spPr/>
    </dgm:pt>
    <dgm:pt modelId="{F5E7F9DD-DD29-4618-98B4-CF7FFB279918}" type="pres">
      <dgm:prSet presAssocID="{259EC94E-A4D6-45F0-A1D1-049D15B208F8}" presName="rect2" presStyleLbl="alignAcc1" presStyleIdx="1" presStyleCnt="3" custScaleY="123329" custLinFactNeighborX="-282" custLinFactNeighborY="1036"/>
      <dgm:spPr/>
      <dgm:t>
        <a:bodyPr/>
        <a:lstStyle/>
        <a:p>
          <a:endParaRPr lang="en-US"/>
        </a:p>
      </dgm:t>
    </dgm:pt>
    <dgm:pt modelId="{999D539A-E995-4639-99DE-4358C1FB3536}" type="pres">
      <dgm:prSet presAssocID="{BACE9E33-83AF-4227-A2A7-5986AC0794FF}" presName="vertSpace3" presStyleLbl="node1" presStyleIdx="1" presStyleCnt="3"/>
      <dgm:spPr/>
    </dgm:pt>
    <dgm:pt modelId="{00C6B62D-252B-460E-8B24-61A418DB4BD7}" type="pres">
      <dgm:prSet presAssocID="{BACE9E33-83AF-4227-A2A7-5986AC0794FF}" presName="circle3" presStyleLbl="node1" presStyleIdx="2" presStyleCnt="3"/>
      <dgm:spPr/>
    </dgm:pt>
    <dgm:pt modelId="{63B510B8-3C0E-4A44-B3CD-1ADF6F981583}" type="pres">
      <dgm:prSet presAssocID="{BACE9E33-83AF-4227-A2A7-5986AC0794FF}" presName="rect3" presStyleLbl="alignAcc1" presStyleIdx="2" presStyleCnt="3" custScaleY="111753"/>
      <dgm:spPr/>
      <dgm:t>
        <a:bodyPr/>
        <a:lstStyle/>
        <a:p>
          <a:endParaRPr lang="en-US"/>
        </a:p>
      </dgm:t>
    </dgm:pt>
    <dgm:pt modelId="{0F11EF2E-EF83-4061-9402-BD591E367D57}" type="pres">
      <dgm:prSet presAssocID="{4DE160BC-F328-4A90-A345-87D5B96B2629}" presName="rect1ParTxNoCh" presStyleLbl="alignAcc1" presStyleIdx="2" presStyleCnt="3">
        <dgm:presLayoutVars>
          <dgm:chMax val="1"/>
          <dgm:bulletEnabled val="1"/>
        </dgm:presLayoutVars>
      </dgm:prSet>
      <dgm:spPr/>
      <dgm:t>
        <a:bodyPr/>
        <a:lstStyle/>
        <a:p>
          <a:endParaRPr lang="en-US"/>
        </a:p>
      </dgm:t>
    </dgm:pt>
    <dgm:pt modelId="{9B28C616-C769-40A6-80CA-D3311EDAC770}" type="pres">
      <dgm:prSet presAssocID="{259EC94E-A4D6-45F0-A1D1-049D15B208F8}" presName="rect2ParTxNoCh" presStyleLbl="alignAcc1" presStyleIdx="2" presStyleCnt="3">
        <dgm:presLayoutVars>
          <dgm:chMax val="1"/>
          <dgm:bulletEnabled val="1"/>
        </dgm:presLayoutVars>
      </dgm:prSet>
      <dgm:spPr/>
      <dgm:t>
        <a:bodyPr/>
        <a:lstStyle/>
        <a:p>
          <a:endParaRPr lang="en-US"/>
        </a:p>
      </dgm:t>
    </dgm:pt>
    <dgm:pt modelId="{69C61C3C-12B5-4551-B940-D773E8BD92CC}" type="pres">
      <dgm:prSet presAssocID="{BACE9E33-83AF-4227-A2A7-5986AC0794FF}" presName="rect3ParTxNoCh" presStyleLbl="alignAcc1" presStyleIdx="2" presStyleCnt="3">
        <dgm:presLayoutVars>
          <dgm:chMax val="1"/>
          <dgm:bulletEnabled val="1"/>
        </dgm:presLayoutVars>
      </dgm:prSet>
      <dgm:spPr/>
      <dgm:t>
        <a:bodyPr/>
        <a:lstStyle/>
        <a:p>
          <a:endParaRPr lang="en-US"/>
        </a:p>
      </dgm:t>
    </dgm:pt>
  </dgm:ptLst>
  <dgm:cxnLst>
    <dgm:cxn modelId="{9CD0FD40-7F76-4DC0-A0CE-FD52A6910B2C}" srcId="{8365B34E-0BC9-436F-AC77-F99F8B5E363D}" destId="{259EC94E-A4D6-45F0-A1D1-049D15B208F8}" srcOrd="1" destOrd="0" parTransId="{EEC98DA1-50CD-4FBF-BB49-8D31D8AFBF54}" sibTransId="{11EB10A4-3CA7-47A2-A647-E4727660C730}"/>
    <dgm:cxn modelId="{E9A424D1-4E78-4817-AFDB-467DD73E165B}" type="presOf" srcId="{259EC94E-A4D6-45F0-A1D1-049D15B208F8}" destId="{F5E7F9DD-DD29-4618-98B4-CF7FFB279918}" srcOrd="0" destOrd="0" presId="urn:microsoft.com/office/officeart/2005/8/layout/target3"/>
    <dgm:cxn modelId="{7725AA01-6162-45DC-91EB-448C24F207C4}" type="presOf" srcId="{4DE160BC-F328-4A90-A345-87D5B96B2629}" destId="{0F11EF2E-EF83-4061-9402-BD591E367D57}" srcOrd="1" destOrd="0" presId="urn:microsoft.com/office/officeart/2005/8/layout/target3"/>
    <dgm:cxn modelId="{5B115EB7-4BD5-410D-9232-1C6FF8226A1D}" type="presOf" srcId="{8365B34E-0BC9-436F-AC77-F99F8B5E363D}" destId="{0A0BB465-F996-4006-83DD-7BDA5F31B39F}" srcOrd="0" destOrd="0" presId="urn:microsoft.com/office/officeart/2005/8/layout/target3"/>
    <dgm:cxn modelId="{035664FA-CADE-4FD4-9410-9E0198D15042}" type="presOf" srcId="{259EC94E-A4D6-45F0-A1D1-049D15B208F8}" destId="{9B28C616-C769-40A6-80CA-D3311EDAC770}" srcOrd="1" destOrd="0" presId="urn:microsoft.com/office/officeart/2005/8/layout/target3"/>
    <dgm:cxn modelId="{AD714F56-332C-41D7-A65E-AD38AA7C0F83}" srcId="{8365B34E-0BC9-436F-AC77-F99F8B5E363D}" destId="{4DE160BC-F328-4A90-A345-87D5B96B2629}" srcOrd="0" destOrd="0" parTransId="{26C8596A-14CA-42CF-9C4C-8CE2DDDE3640}" sibTransId="{B09D6370-F902-49F5-9B65-E8BF4E72B884}"/>
    <dgm:cxn modelId="{70790A4D-F6A9-4A9A-8407-7E6D107BBCD5}" type="presOf" srcId="{BACE9E33-83AF-4227-A2A7-5986AC0794FF}" destId="{63B510B8-3C0E-4A44-B3CD-1ADF6F981583}" srcOrd="0" destOrd="0" presId="urn:microsoft.com/office/officeart/2005/8/layout/target3"/>
    <dgm:cxn modelId="{8B573D14-5137-4EAB-86D1-C3F4FACEE95E}" type="presOf" srcId="{4DE160BC-F328-4A90-A345-87D5B96B2629}" destId="{E8CFD5A1-C9EC-457B-9113-5A99676784A2}" srcOrd="0" destOrd="0" presId="urn:microsoft.com/office/officeart/2005/8/layout/target3"/>
    <dgm:cxn modelId="{61451618-5608-4C4E-BFD9-7E74664E6947}" type="presOf" srcId="{BACE9E33-83AF-4227-A2A7-5986AC0794FF}" destId="{69C61C3C-12B5-4551-B940-D773E8BD92CC}" srcOrd="1" destOrd="0" presId="urn:microsoft.com/office/officeart/2005/8/layout/target3"/>
    <dgm:cxn modelId="{56C6566D-90C8-42A4-A805-79E77E4CBDE3}" srcId="{8365B34E-0BC9-436F-AC77-F99F8B5E363D}" destId="{BACE9E33-83AF-4227-A2A7-5986AC0794FF}" srcOrd="2" destOrd="0" parTransId="{8FBC84A7-7D67-43C6-BB74-827130173769}" sibTransId="{20C02472-5799-4950-9163-D2DDD09FD79D}"/>
    <dgm:cxn modelId="{FE8A0A60-BA06-47A5-879D-7FDA2E392650}" type="presParOf" srcId="{0A0BB465-F996-4006-83DD-7BDA5F31B39F}" destId="{BBCF45BF-D38C-4344-9E04-A3C892B87C2B}" srcOrd="0" destOrd="0" presId="urn:microsoft.com/office/officeart/2005/8/layout/target3"/>
    <dgm:cxn modelId="{9D1E2757-B94D-44D9-A290-5F1358DA362F}" type="presParOf" srcId="{0A0BB465-F996-4006-83DD-7BDA5F31B39F}" destId="{E3A559BF-53A7-4F79-9462-F959E1675B4E}" srcOrd="1" destOrd="0" presId="urn:microsoft.com/office/officeart/2005/8/layout/target3"/>
    <dgm:cxn modelId="{7630CF8F-5B16-4E83-BA63-0AF90354856F}" type="presParOf" srcId="{0A0BB465-F996-4006-83DD-7BDA5F31B39F}" destId="{E8CFD5A1-C9EC-457B-9113-5A99676784A2}" srcOrd="2" destOrd="0" presId="urn:microsoft.com/office/officeart/2005/8/layout/target3"/>
    <dgm:cxn modelId="{C93A30A7-BB59-4DDD-9331-CDBB7D935BB4}" type="presParOf" srcId="{0A0BB465-F996-4006-83DD-7BDA5F31B39F}" destId="{13069691-A1E8-445F-BEAE-74F7A0897685}" srcOrd="3" destOrd="0" presId="urn:microsoft.com/office/officeart/2005/8/layout/target3"/>
    <dgm:cxn modelId="{99CFD433-4735-4477-874A-1BEE88A77CCF}" type="presParOf" srcId="{0A0BB465-F996-4006-83DD-7BDA5F31B39F}" destId="{D4EDFF3A-5D8E-4D91-8EA7-36B76175434A}" srcOrd="4" destOrd="0" presId="urn:microsoft.com/office/officeart/2005/8/layout/target3"/>
    <dgm:cxn modelId="{25C267E1-C37D-4E8C-A013-2F42D904D28C}" type="presParOf" srcId="{0A0BB465-F996-4006-83DD-7BDA5F31B39F}" destId="{F5E7F9DD-DD29-4618-98B4-CF7FFB279918}" srcOrd="5" destOrd="0" presId="urn:microsoft.com/office/officeart/2005/8/layout/target3"/>
    <dgm:cxn modelId="{5647FEEE-A270-4FAC-92BB-6E083F9E9599}" type="presParOf" srcId="{0A0BB465-F996-4006-83DD-7BDA5F31B39F}" destId="{999D539A-E995-4639-99DE-4358C1FB3536}" srcOrd="6" destOrd="0" presId="urn:microsoft.com/office/officeart/2005/8/layout/target3"/>
    <dgm:cxn modelId="{A543CF2B-C7B6-4725-A168-299F22ECEB64}" type="presParOf" srcId="{0A0BB465-F996-4006-83DD-7BDA5F31B39F}" destId="{00C6B62D-252B-460E-8B24-61A418DB4BD7}" srcOrd="7" destOrd="0" presId="urn:microsoft.com/office/officeart/2005/8/layout/target3"/>
    <dgm:cxn modelId="{9C5C34D7-9FE1-427B-B483-93CF80473902}" type="presParOf" srcId="{0A0BB465-F996-4006-83DD-7BDA5F31B39F}" destId="{63B510B8-3C0E-4A44-B3CD-1ADF6F981583}" srcOrd="8" destOrd="0" presId="urn:microsoft.com/office/officeart/2005/8/layout/target3"/>
    <dgm:cxn modelId="{396CA801-A75D-4AEA-8731-A455B0D4FBE2}" type="presParOf" srcId="{0A0BB465-F996-4006-83DD-7BDA5F31B39F}" destId="{0F11EF2E-EF83-4061-9402-BD591E367D57}" srcOrd="9" destOrd="0" presId="urn:microsoft.com/office/officeart/2005/8/layout/target3"/>
    <dgm:cxn modelId="{957E9EFA-6EAB-4ED8-B6F3-954C3FC46520}" type="presParOf" srcId="{0A0BB465-F996-4006-83DD-7BDA5F31B39F}" destId="{9B28C616-C769-40A6-80CA-D3311EDAC770}" srcOrd="10" destOrd="0" presId="urn:microsoft.com/office/officeart/2005/8/layout/target3"/>
    <dgm:cxn modelId="{4928DFA3-4A65-47D3-8BD3-084E4994A93D}" type="presParOf" srcId="{0A0BB465-F996-4006-83DD-7BDA5F31B39F}" destId="{69C61C3C-12B5-4551-B940-D773E8BD92CC}"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F378A-6E00-E64A-A727-8D6CA62BF89D}">
      <dsp:nvSpPr>
        <dsp:cNvPr id="0" name=""/>
        <dsp:cNvSpPr/>
      </dsp:nvSpPr>
      <dsp:spPr>
        <a:xfrm>
          <a:off x="678380" y="0"/>
          <a:ext cx="9505227" cy="5219853"/>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6AD4C9-6455-1443-AD15-EC559C6203FC}">
      <dsp:nvSpPr>
        <dsp:cNvPr id="0" name=""/>
        <dsp:cNvSpPr/>
      </dsp:nvSpPr>
      <dsp:spPr>
        <a:xfrm>
          <a:off x="1786880" y="3705860"/>
          <a:ext cx="192090" cy="192090"/>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4CA89B-93E7-7B4F-BB94-720B7EAA385D}">
      <dsp:nvSpPr>
        <dsp:cNvPr id="0" name=""/>
        <dsp:cNvSpPr/>
      </dsp:nvSpPr>
      <dsp:spPr>
        <a:xfrm>
          <a:off x="1589499" y="4030842"/>
          <a:ext cx="1574667" cy="724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5" tIns="0" rIns="0" bIns="0" numCol="1" spcCol="1270" anchor="t" anchorCtr="0">
          <a:noAutofit/>
        </a:bodyPr>
        <a:lstStyle/>
        <a:p>
          <a:pPr lvl="0" algn="l" defTabSz="889000">
            <a:lnSpc>
              <a:spcPct val="90000"/>
            </a:lnSpc>
            <a:spcBef>
              <a:spcPct val="0"/>
            </a:spcBef>
            <a:spcAft>
              <a:spcPct val="35000"/>
            </a:spcAft>
          </a:pPr>
          <a:r>
            <a:rPr lang="en-US" sz="2000" b="1" kern="1200" dirty="0" smtClean="0">
              <a:latin typeface="Arial Narrow" panose="020B0606020202030204" pitchFamily="34" charset="0"/>
            </a:rPr>
            <a:t>2005-2009</a:t>
          </a:r>
          <a:endParaRPr lang="en-US" sz="2000" b="1" kern="1200" dirty="0">
            <a:latin typeface="Arial Narrow" panose="020B0606020202030204" pitchFamily="34" charset="0"/>
          </a:endParaRPr>
        </a:p>
      </dsp:txBody>
      <dsp:txXfrm>
        <a:off x="1589499" y="4030842"/>
        <a:ext cx="1574667" cy="724710"/>
      </dsp:txXfrm>
    </dsp:sp>
    <dsp:sp modelId="{4BD42C4E-F7C6-4818-A6D8-2965F65A4CBD}">
      <dsp:nvSpPr>
        <dsp:cNvPr id="0" name=""/>
        <dsp:cNvSpPr/>
      </dsp:nvSpPr>
      <dsp:spPr>
        <a:xfrm>
          <a:off x="3435388" y="2538561"/>
          <a:ext cx="300663" cy="300663"/>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F1AA7E-2A29-464C-A16D-902395419725}">
      <dsp:nvSpPr>
        <dsp:cNvPr id="0" name=""/>
        <dsp:cNvSpPr/>
      </dsp:nvSpPr>
      <dsp:spPr>
        <a:xfrm>
          <a:off x="3217696" y="2993377"/>
          <a:ext cx="2080670" cy="1366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15" tIns="0" rIns="0" bIns="0" numCol="1" spcCol="1270" anchor="t" anchorCtr="0">
          <a:noAutofit/>
        </a:bodyPr>
        <a:lstStyle/>
        <a:p>
          <a:pPr lvl="0" algn="l" defTabSz="889000">
            <a:lnSpc>
              <a:spcPct val="90000"/>
            </a:lnSpc>
            <a:spcBef>
              <a:spcPct val="0"/>
            </a:spcBef>
            <a:spcAft>
              <a:spcPct val="35000"/>
            </a:spcAft>
          </a:pPr>
          <a:r>
            <a:rPr lang="en-US" sz="2000" b="1" kern="1200" dirty="0" smtClean="0">
              <a:latin typeface="Arial Narrow" panose="020B0606020202030204" pitchFamily="34" charset="0"/>
            </a:rPr>
            <a:t>2013</a:t>
          </a:r>
          <a:endParaRPr lang="en-US" sz="2000" b="1" kern="1200" dirty="0">
            <a:latin typeface="Arial Narrow" panose="020B0606020202030204" pitchFamily="34" charset="0"/>
          </a:endParaRPr>
        </a:p>
      </dsp:txBody>
      <dsp:txXfrm>
        <a:off x="3217696" y="2993377"/>
        <a:ext cx="2080670" cy="1366227"/>
      </dsp:txXfrm>
    </dsp:sp>
    <dsp:sp modelId="{47A235C8-67AF-4659-999A-21F46ADBD09B}">
      <dsp:nvSpPr>
        <dsp:cNvPr id="0" name=""/>
        <dsp:cNvSpPr/>
      </dsp:nvSpPr>
      <dsp:spPr>
        <a:xfrm>
          <a:off x="5332136" y="1736614"/>
          <a:ext cx="400884" cy="400884"/>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464C8D-C112-46BC-8E4B-8B140676347B}">
      <dsp:nvSpPr>
        <dsp:cNvPr id="0" name=""/>
        <dsp:cNvSpPr/>
      </dsp:nvSpPr>
      <dsp:spPr>
        <a:xfrm>
          <a:off x="5184717" y="2242937"/>
          <a:ext cx="1611890" cy="1575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421" tIns="0" rIns="0" bIns="0" numCol="1" spcCol="1270" anchor="t" anchorCtr="0">
          <a:noAutofit/>
        </a:bodyPr>
        <a:lstStyle/>
        <a:p>
          <a:pPr lvl="0" algn="l" defTabSz="889000">
            <a:lnSpc>
              <a:spcPct val="90000"/>
            </a:lnSpc>
            <a:spcBef>
              <a:spcPct val="0"/>
            </a:spcBef>
            <a:spcAft>
              <a:spcPct val="35000"/>
            </a:spcAft>
          </a:pPr>
          <a:r>
            <a:rPr lang="en-US" sz="2000" b="1" kern="1200" dirty="0">
              <a:latin typeface="Arial Narrow" panose="020B0606020202030204" pitchFamily="34" charset="0"/>
            </a:rPr>
            <a:t>2014</a:t>
          </a:r>
        </a:p>
        <a:p>
          <a:pPr lvl="0" algn="l" defTabSz="889000">
            <a:lnSpc>
              <a:spcPct val="90000"/>
            </a:lnSpc>
            <a:spcBef>
              <a:spcPct val="0"/>
            </a:spcBef>
            <a:spcAft>
              <a:spcPct val="35000"/>
            </a:spcAft>
          </a:pPr>
          <a:endParaRPr lang="en-US" sz="1800" b="0" kern="1200" dirty="0">
            <a:latin typeface="Arial Narrow" panose="020B0606020202030204" pitchFamily="34" charset="0"/>
          </a:endParaRPr>
        </a:p>
      </dsp:txBody>
      <dsp:txXfrm>
        <a:off x="5184717" y="2242937"/>
        <a:ext cx="1611890" cy="1575965"/>
      </dsp:txXfrm>
    </dsp:sp>
    <dsp:sp modelId="{ED0CDD08-A5E6-4254-B6FF-225BC0A52918}">
      <dsp:nvSpPr>
        <dsp:cNvPr id="0" name=""/>
        <dsp:cNvSpPr/>
      </dsp:nvSpPr>
      <dsp:spPr>
        <a:xfrm>
          <a:off x="7177781" y="1181539"/>
          <a:ext cx="517809" cy="517809"/>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6E644F-AEA5-4C90-A855-BB3164BF59AE}">
      <dsp:nvSpPr>
        <dsp:cNvPr id="0" name=""/>
        <dsp:cNvSpPr/>
      </dsp:nvSpPr>
      <dsp:spPr>
        <a:xfrm>
          <a:off x="6965388" y="1878933"/>
          <a:ext cx="1726259" cy="2480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76" tIns="0" rIns="0" bIns="0" numCol="1" spcCol="1270" anchor="t" anchorCtr="0">
          <a:noAutofit/>
        </a:bodyPr>
        <a:lstStyle/>
        <a:p>
          <a:pPr lvl="0" algn="l" defTabSz="889000">
            <a:lnSpc>
              <a:spcPct val="90000"/>
            </a:lnSpc>
            <a:spcBef>
              <a:spcPct val="0"/>
            </a:spcBef>
            <a:spcAft>
              <a:spcPct val="35000"/>
            </a:spcAft>
          </a:pPr>
          <a:r>
            <a:rPr lang="en-US" sz="2000" b="1" kern="1200" dirty="0" smtClean="0">
              <a:latin typeface="Arial Narrow" panose="020B0606020202030204" pitchFamily="34" charset="0"/>
            </a:rPr>
            <a:t>2017</a:t>
          </a:r>
          <a:endParaRPr lang="en-US" sz="2000" b="1" kern="1200" dirty="0">
            <a:latin typeface="Arial Narrow" panose="020B0606020202030204" pitchFamily="34" charset="0"/>
          </a:endParaRPr>
        </a:p>
      </dsp:txBody>
      <dsp:txXfrm>
        <a:off x="6965388" y="1878933"/>
        <a:ext cx="1726259" cy="2480670"/>
      </dsp:txXfrm>
    </dsp:sp>
    <dsp:sp modelId="{D06A7F16-E8B6-49D3-8366-0101A4CE8399}">
      <dsp:nvSpPr>
        <dsp:cNvPr id="0" name=""/>
        <dsp:cNvSpPr/>
      </dsp:nvSpPr>
      <dsp:spPr>
        <a:xfrm>
          <a:off x="5514112" y="298698"/>
          <a:ext cx="659789" cy="659789"/>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009C50-B9BD-4901-AF4E-FF2876835ECC}">
      <dsp:nvSpPr>
        <dsp:cNvPr id="0" name=""/>
        <dsp:cNvSpPr/>
      </dsp:nvSpPr>
      <dsp:spPr>
        <a:xfrm>
          <a:off x="8678067" y="1620882"/>
          <a:ext cx="2251903" cy="2568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609" tIns="0" rIns="0" bIns="0" numCol="1" spcCol="1270" anchor="t" anchorCtr="0">
          <a:noAutofit/>
        </a:bodyPr>
        <a:lstStyle/>
        <a:p>
          <a:pPr lvl="0" algn="l" defTabSz="889000">
            <a:lnSpc>
              <a:spcPct val="90000"/>
            </a:lnSpc>
            <a:spcBef>
              <a:spcPct val="0"/>
            </a:spcBef>
            <a:spcAft>
              <a:spcPct val="35000"/>
            </a:spcAft>
          </a:pPr>
          <a:r>
            <a:rPr lang="en-US" sz="2000" b="1" kern="1200" dirty="0" smtClean="0">
              <a:latin typeface="Arial Narrow" panose="020B0606020202030204" pitchFamily="34" charset="0"/>
            </a:rPr>
            <a:t>2019</a:t>
          </a:r>
          <a:endParaRPr lang="en-US" sz="2000" b="1" kern="1200" dirty="0">
            <a:latin typeface="Arial Narrow" panose="020B0606020202030204" pitchFamily="34" charset="0"/>
          </a:endParaRPr>
        </a:p>
      </dsp:txBody>
      <dsp:txXfrm>
        <a:off x="8678067" y="1620882"/>
        <a:ext cx="2251903" cy="2568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95FF8-E62E-4451-9EDA-81942A40B962}">
      <dsp:nvSpPr>
        <dsp:cNvPr id="0" name=""/>
        <dsp:cNvSpPr/>
      </dsp:nvSpPr>
      <dsp:spPr>
        <a:xfrm>
          <a:off x="1884337" y="1707505"/>
          <a:ext cx="1647574" cy="1504306"/>
        </a:xfrm>
        <a:prstGeom prst="ellipse">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latin typeface="Times New Roman" panose="02020603050405020304" pitchFamily="18" charset="0"/>
              <a:cs typeface="Times New Roman" panose="02020603050405020304" pitchFamily="18" charset="0"/>
            </a:rPr>
            <a:t>Telehealth Service Strategy</a:t>
          </a:r>
          <a:endParaRPr lang="en-US" sz="1800" b="1" kern="1200" dirty="0">
            <a:solidFill>
              <a:schemeClr val="bg1"/>
            </a:solidFill>
            <a:latin typeface="Times New Roman" panose="02020603050405020304" pitchFamily="18" charset="0"/>
            <a:cs typeface="Times New Roman" panose="02020603050405020304" pitchFamily="18" charset="0"/>
          </a:endParaRPr>
        </a:p>
      </dsp:txBody>
      <dsp:txXfrm>
        <a:off x="2125619" y="1927806"/>
        <a:ext cx="1165010" cy="1063704"/>
      </dsp:txXfrm>
    </dsp:sp>
    <dsp:sp modelId="{47921EE8-FFB4-46B0-B900-F2EAEB491FC1}">
      <dsp:nvSpPr>
        <dsp:cNvPr id="0" name=""/>
        <dsp:cNvSpPr/>
      </dsp:nvSpPr>
      <dsp:spPr>
        <a:xfrm rot="16183908">
          <a:off x="2538258" y="1519270"/>
          <a:ext cx="331141" cy="45346"/>
        </a:xfrm>
        <a:custGeom>
          <a:avLst/>
          <a:gdLst/>
          <a:ahLst/>
          <a:cxnLst/>
          <a:rect l="0" t="0" r="0" b="0"/>
          <a:pathLst>
            <a:path>
              <a:moveTo>
                <a:pt x="0" y="22673"/>
              </a:moveTo>
              <a:lnTo>
                <a:pt x="331141" y="22673"/>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695550" y="1533665"/>
        <a:ext cx="16557" cy="16557"/>
      </dsp:txXfrm>
    </dsp:sp>
    <dsp:sp modelId="{3ED14B42-D8EF-4E41-9E24-06DC71CF49EA}">
      <dsp:nvSpPr>
        <dsp:cNvPr id="0" name=""/>
        <dsp:cNvSpPr/>
      </dsp:nvSpPr>
      <dsp:spPr>
        <a:xfrm>
          <a:off x="2019712" y="16065"/>
          <a:ext cx="1360316" cy="1360316"/>
        </a:xfrm>
        <a:prstGeom prst="ellipse">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Times New Roman" panose="02020603050405020304" pitchFamily="18" charset="0"/>
              <a:cs typeface="Times New Roman" panose="02020603050405020304" pitchFamily="18" charset="0"/>
            </a:rPr>
            <a:t>Telehealth Service Design</a:t>
          </a:r>
          <a:endParaRPr lang="en-US" sz="1600" kern="1200" dirty="0">
            <a:solidFill>
              <a:schemeClr val="bg1"/>
            </a:solidFill>
            <a:latin typeface="Times New Roman" panose="02020603050405020304" pitchFamily="18" charset="0"/>
            <a:cs typeface="Times New Roman" panose="02020603050405020304" pitchFamily="18" charset="0"/>
          </a:endParaRPr>
        </a:p>
      </dsp:txBody>
      <dsp:txXfrm>
        <a:off x="2218926" y="215279"/>
        <a:ext cx="961888" cy="961888"/>
      </dsp:txXfrm>
    </dsp:sp>
    <dsp:sp modelId="{122E46D1-66D2-4C66-9560-6F12FDBDE9FE}">
      <dsp:nvSpPr>
        <dsp:cNvPr id="0" name=""/>
        <dsp:cNvSpPr/>
      </dsp:nvSpPr>
      <dsp:spPr>
        <a:xfrm rot="1821445">
          <a:off x="3382004" y="2915006"/>
          <a:ext cx="284555" cy="45346"/>
        </a:xfrm>
        <a:custGeom>
          <a:avLst/>
          <a:gdLst/>
          <a:ahLst/>
          <a:cxnLst/>
          <a:rect l="0" t="0" r="0" b="0"/>
          <a:pathLst>
            <a:path>
              <a:moveTo>
                <a:pt x="0" y="22673"/>
              </a:moveTo>
              <a:lnTo>
                <a:pt x="284555" y="22673"/>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17167" y="2930566"/>
        <a:ext cx="14227" cy="14227"/>
      </dsp:txXfrm>
    </dsp:sp>
    <dsp:sp modelId="{7BA041D1-264B-41AE-BA40-2E5733CFB55A}">
      <dsp:nvSpPr>
        <dsp:cNvPr id="0" name=""/>
        <dsp:cNvSpPr/>
      </dsp:nvSpPr>
      <dsp:spPr>
        <a:xfrm>
          <a:off x="3553794" y="2673174"/>
          <a:ext cx="1360316" cy="1360316"/>
        </a:xfrm>
        <a:prstGeom prst="ellipse">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Times New Roman" panose="02020603050405020304" pitchFamily="18" charset="0"/>
              <a:cs typeface="Times New Roman" panose="02020603050405020304" pitchFamily="18" charset="0"/>
            </a:rPr>
            <a:t>Telehealth Service Transition</a:t>
          </a:r>
          <a:endParaRPr lang="en-US" sz="1600" kern="1200" dirty="0">
            <a:solidFill>
              <a:schemeClr val="bg1"/>
            </a:solidFill>
            <a:latin typeface="Times New Roman" panose="02020603050405020304" pitchFamily="18" charset="0"/>
            <a:cs typeface="Times New Roman" panose="02020603050405020304" pitchFamily="18" charset="0"/>
          </a:endParaRPr>
        </a:p>
      </dsp:txBody>
      <dsp:txXfrm>
        <a:off x="3753008" y="2872388"/>
        <a:ext cx="961888" cy="961888"/>
      </dsp:txXfrm>
    </dsp:sp>
    <dsp:sp modelId="{8DFEBB13-158F-4215-A64B-D63D1CA55C46}">
      <dsp:nvSpPr>
        <dsp:cNvPr id="0" name=""/>
        <dsp:cNvSpPr/>
      </dsp:nvSpPr>
      <dsp:spPr>
        <a:xfrm rot="8994646">
          <a:off x="1734179" y="2914835"/>
          <a:ext cx="298509" cy="45346"/>
        </a:xfrm>
        <a:custGeom>
          <a:avLst/>
          <a:gdLst/>
          <a:ahLst/>
          <a:cxnLst/>
          <a:rect l="0" t="0" r="0" b="0"/>
          <a:pathLst>
            <a:path>
              <a:moveTo>
                <a:pt x="0" y="22673"/>
              </a:moveTo>
              <a:lnTo>
                <a:pt x="298509" y="22673"/>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75971" y="2930045"/>
        <a:ext cx="14925" cy="14925"/>
      </dsp:txXfrm>
    </dsp:sp>
    <dsp:sp modelId="{C9942FF0-F08D-48B9-8F49-A8BE0BD890A8}">
      <dsp:nvSpPr>
        <dsp:cNvPr id="0" name=""/>
        <dsp:cNvSpPr/>
      </dsp:nvSpPr>
      <dsp:spPr>
        <a:xfrm>
          <a:off x="485629" y="2673174"/>
          <a:ext cx="1360316" cy="1360316"/>
        </a:xfrm>
        <a:prstGeom prst="ellipse">
          <a:avLst/>
        </a:prstGeom>
        <a:solidFill>
          <a:schemeClr val="bg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Times New Roman" panose="02020603050405020304" pitchFamily="18" charset="0"/>
              <a:cs typeface="Times New Roman" panose="02020603050405020304" pitchFamily="18" charset="0"/>
            </a:rPr>
            <a:t>Telehealth Operations</a:t>
          </a:r>
          <a:endParaRPr lang="en-US" sz="1600" kern="1200" dirty="0">
            <a:solidFill>
              <a:schemeClr val="bg1"/>
            </a:solidFill>
            <a:latin typeface="Times New Roman" panose="02020603050405020304" pitchFamily="18" charset="0"/>
            <a:cs typeface="Times New Roman" panose="02020603050405020304" pitchFamily="18" charset="0"/>
          </a:endParaRPr>
        </a:p>
      </dsp:txBody>
      <dsp:txXfrm>
        <a:off x="684843" y="2872388"/>
        <a:ext cx="961888" cy="9618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919D2-3D83-4FF5-BA31-2F0D9BF22AE0}">
      <dsp:nvSpPr>
        <dsp:cNvPr id="0" name=""/>
        <dsp:cNvSpPr/>
      </dsp:nvSpPr>
      <dsp:spPr>
        <a:xfrm>
          <a:off x="1235206" y="790"/>
          <a:ext cx="1568476" cy="627390"/>
        </a:xfrm>
        <a:prstGeom prst="chevron">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Clinical</a:t>
          </a:r>
          <a:endParaRPr lang="en-US" sz="1100" kern="1200" dirty="0"/>
        </a:p>
      </dsp:txBody>
      <dsp:txXfrm>
        <a:off x="1548901" y="790"/>
        <a:ext cx="941086" cy="627390"/>
      </dsp:txXfrm>
    </dsp:sp>
    <dsp:sp modelId="{0B7499EC-2A69-4DF9-81CB-0439B8F7AF04}">
      <dsp:nvSpPr>
        <dsp:cNvPr id="0" name=""/>
        <dsp:cNvSpPr/>
      </dsp:nvSpPr>
      <dsp:spPr>
        <a:xfrm>
          <a:off x="2599780" y="54118"/>
          <a:ext cx="1301835" cy="520734"/>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Protocols</a:t>
          </a:r>
          <a:endParaRPr lang="en-US" sz="1000" kern="1200" dirty="0"/>
        </a:p>
      </dsp:txBody>
      <dsp:txXfrm>
        <a:off x="2860147" y="54118"/>
        <a:ext cx="781101" cy="520734"/>
      </dsp:txXfrm>
    </dsp:sp>
    <dsp:sp modelId="{F07299DD-C94C-44B7-AB04-C43AC201CE7B}">
      <dsp:nvSpPr>
        <dsp:cNvPr id="0" name=""/>
        <dsp:cNvSpPr/>
      </dsp:nvSpPr>
      <dsp:spPr>
        <a:xfrm>
          <a:off x="3719359" y="54118"/>
          <a:ext cx="1301835" cy="520734"/>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 Workflows</a:t>
          </a:r>
        </a:p>
      </dsp:txBody>
      <dsp:txXfrm>
        <a:off x="3979726" y="54118"/>
        <a:ext cx="781101" cy="520734"/>
      </dsp:txXfrm>
    </dsp:sp>
    <dsp:sp modelId="{9E2AA1C0-8DAC-43EF-A3DE-0CB88EA30D04}">
      <dsp:nvSpPr>
        <dsp:cNvPr id="0" name=""/>
        <dsp:cNvSpPr/>
      </dsp:nvSpPr>
      <dsp:spPr>
        <a:xfrm>
          <a:off x="4838937" y="54118"/>
          <a:ext cx="1301835" cy="520734"/>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Test Scripts</a:t>
          </a:r>
        </a:p>
      </dsp:txBody>
      <dsp:txXfrm>
        <a:off x="5099304" y="54118"/>
        <a:ext cx="781101" cy="520734"/>
      </dsp:txXfrm>
    </dsp:sp>
    <dsp:sp modelId="{9074BE18-8416-4EC0-98B5-59B25EAD78BC}">
      <dsp:nvSpPr>
        <dsp:cNvPr id="0" name=""/>
        <dsp:cNvSpPr/>
      </dsp:nvSpPr>
      <dsp:spPr>
        <a:xfrm>
          <a:off x="1235206" y="716015"/>
          <a:ext cx="1568476" cy="627390"/>
        </a:xfrm>
        <a:prstGeom prst="chevron">
          <a:avLst/>
        </a:prstGeom>
        <a:solidFill>
          <a:schemeClr val="accent6">
            <a:shade val="80000"/>
            <a:hueOff val="-49259"/>
            <a:satOff val="-19767"/>
            <a:lumOff val="132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Technology</a:t>
          </a:r>
          <a:endParaRPr lang="en-US" sz="1100" kern="1200" dirty="0"/>
        </a:p>
      </dsp:txBody>
      <dsp:txXfrm>
        <a:off x="1548901" y="716015"/>
        <a:ext cx="941086" cy="627390"/>
      </dsp:txXfrm>
    </dsp:sp>
    <dsp:sp modelId="{76FB3978-E3C9-4A9F-8319-F118A8EC4FF4}">
      <dsp:nvSpPr>
        <dsp:cNvPr id="0" name=""/>
        <dsp:cNvSpPr/>
      </dsp:nvSpPr>
      <dsp:spPr>
        <a:xfrm>
          <a:off x="2599780" y="769343"/>
          <a:ext cx="1301835" cy="520734"/>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Equipment and Site Assessment</a:t>
          </a:r>
          <a:endParaRPr lang="en-US" sz="1000" kern="1200" dirty="0"/>
        </a:p>
      </dsp:txBody>
      <dsp:txXfrm>
        <a:off x="2860147" y="769343"/>
        <a:ext cx="781101" cy="520734"/>
      </dsp:txXfrm>
    </dsp:sp>
    <dsp:sp modelId="{EA5397B3-7BB3-45E5-A9E9-2A53F1B2ABED}">
      <dsp:nvSpPr>
        <dsp:cNvPr id="0" name=""/>
        <dsp:cNvSpPr/>
      </dsp:nvSpPr>
      <dsp:spPr>
        <a:xfrm>
          <a:off x="3719359" y="769343"/>
          <a:ext cx="1301835" cy="520734"/>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smtClean="0"/>
            <a:t>Procurement</a:t>
          </a:r>
          <a:endParaRPr lang="en-US" sz="1000" kern="1200" dirty="0"/>
        </a:p>
      </dsp:txBody>
      <dsp:txXfrm>
        <a:off x="3979726" y="769343"/>
        <a:ext cx="781101" cy="520734"/>
      </dsp:txXfrm>
    </dsp:sp>
    <dsp:sp modelId="{BE8B792F-DCA6-4E29-9661-5FDA2095A27B}">
      <dsp:nvSpPr>
        <dsp:cNvPr id="0" name=""/>
        <dsp:cNvSpPr/>
      </dsp:nvSpPr>
      <dsp:spPr>
        <a:xfrm>
          <a:off x="4838937" y="769343"/>
          <a:ext cx="1301835" cy="520734"/>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Installation</a:t>
          </a:r>
          <a:endParaRPr lang="en-US" sz="1000" kern="1200" dirty="0"/>
        </a:p>
      </dsp:txBody>
      <dsp:txXfrm>
        <a:off x="5099304" y="769343"/>
        <a:ext cx="781101" cy="520734"/>
      </dsp:txXfrm>
    </dsp:sp>
    <dsp:sp modelId="{85CEC813-F022-4BD0-B163-A66048980BE5}">
      <dsp:nvSpPr>
        <dsp:cNvPr id="0" name=""/>
        <dsp:cNvSpPr/>
      </dsp:nvSpPr>
      <dsp:spPr>
        <a:xfrm>
          <a:off x="1235206" y="1431240"/>
          <a:ext cx="1568476" cy="627390"/>
        </a:xfrm>
        <a:prstGeom prst="chevron">
          <a:avLst/>
        </a:prstGeom>
        <a:solidFill>
          <a:schemeClr val="accent6">
            <a:shade val="80000"/>
            <a:hueOff val="-98519"/>
            <a:satOff val="-39533"/>
            <a:lumOff val="265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Administrative</a:t>
          </a:r>
        </a:p>
      </dsp:txBody>
      <dsp:txXfrm>
        <a:off x="1548901" y="1431240"/>
        <a:ext cx="941086" cy="627390"/>
      </dsp:txXfrm>
    </dsp:sp>
    <dsp:sp modelId="{C5E95D46-ACA1-4A2E-9081-E977C48794AD}">
      <dsp:nvSpPr>
        <dsp:cNvPr id="0" name=""/>
        <dsp:cNvSpPr/>
      </dsp:nvSpPr>
      <dsp:spPr>
        <a:xfrm>
          <a:off x="2599780" y="1484569"/>
          <a:ext cx="1301835" cy="520734"/>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Legal</a:t>
          </a:r>
          <a:endParaRPr lang="en-US" sz="1000" kern="1200" dirty="0"/>
        </a:p>
      </dsp:txBody>
      <dsp:txXfrm>
        <a:off x="2860147" y="1484569"/>
        <a:ext cx="781101" cy="520734"/>
      </dsp:txXfrm>
    </dsp:sp>
    <dsp:sp modelId="{75D98137-A74C-4348-98D3-32DBAEFEB93E}">
      <dsp:nvSpPr>
        <dsp:cNvPr id="0" name=""/>
        <dsp:cNvSpPr/>
      </dsp:nvSpPr>
      <dsp:spPr>
        <a:xfrm>
          <a:off x="3719359" y="1484569"/>
          <a:ext cx="1301835" cy="520734"/>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Credentialing - Regulatory</a:t>
          </a:r>
          <a:endParaRPr lang="en-US" sz="1000" kern="1200" dirty="0"/>
        </a:p>
      </dsp:txBody>
      <dsp:txXfrm>
        <a:off x="3979726" y="1484569"/>
        <a:ext cx="781101" cy="520734"/>
      </dsp:txXfrm>
    </dsp:sp>
    <dsp:sp modelId="{3B62F43C-29A7-4F68-82C3-E82C53E2B691}">
      <dsp:nvSpPr>
        <dsp:cNvPr id="0" name=""/>
        <dsp:cNvSpPr/>
      </dsp:nvSpPr>
      <dsp:spPr>
        <a:xfrm>
          <a:off x="4838937" y="1484569"/>
          <a:ext cx="1301835" cy="520734"/>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Billing - Compliance</a:t>
          </a:r>
          <a:endParaRPr lang="en-US" sz="1000" kern="1200" dirty="0"/>
        </a:p>
      </dsp:txBody>
      <dsp:txXfrm>
        <a:off x="5099304" y="1484569"/>
        <a:ext cx="781101" cy="520734"/>
      </dsp:txXfrm>
    </dsp:sp>
    <dsp:sp modelId="{7FB161F6-508F-49E8-AE90-4FE884176E20}">
      <dsp:nvSpPr>
        <dsp:cNvPr id="0" name=""/>
        <dsp:cNvSpPr/>
      </dsp:nvSpPr>
      <dsp:spPr>
        <a:xfrm>
          <a:off x="1235206" y="2146465"/>
          <a:ext cx="1568476" cy="627390"/>
        </a:xfrm>
        <a:prstGeom prst="chevron">
          <a:avLst/>
        </a:prstGeom>
        <a:solidFill>
          <a:schemeClr val="accent6">
            <a:shade val="80000"/>
            <a:hueOff val="-147778"/>
            <a:satOff val="-59300"/>
            <a:lumOff val="398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t>Outcomes</a:t>
          </a:r>
          <a:endParaRPr lang="en-US" sz="1100" kern="1200" dirty="0"/>
        </a:p>
      </dsp:txBody>
      <dsp:txXfrm>
        <a:off x="1548901" y="2146465"/>
        <a:ext cx="941086" cy="627390"/>
      </dsp:txXfrm>
    </dsp:sp>
    <dsp:sp modelId="{35C41ED5-5694-4719-B02C-EA39449D7C6B}">
      <dsp:nvSpPr>
        <dsp:cNvPr id="0" name=""/>
        <dsp:cNvSpPr/>
      </dsp:nvSpPr>
      <dsp:spPr>
        <a:xfrm>
          <a:off x="2599780" y="2199794"/>
          <a:ext cx="1301835" cy="520734"/>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Performance Metrics</a:t>
          </a:r>
          <a:endParaRPr lang="en-US" sz="1000" kern="1200" dirty="0"/>
        </a:p>
      </dsp:txBody>
      <dsp:txXfrm>
        <a:off x="2860147" y="2199794"/>
        <a:ext cx="781101" cy="520734"/>
      </dsp:txXfrm>
    </dsp:sp>
    <dsp:sp modelId="{9A72AC30-AD2D-4E37-AEB7-3547DD78429E}">
      <dsp:nvSpPr>
        <dsp:cNvPr id="0" name=""/>
        <dsp:cNvSpPr/>
      </dsp:nvSpPr>
      <dsp:spPr>
        <a:xfrm>
          <a:off x="3719359" y="2199794"/>
          <a:ext cx="1301835" cy="520734"/>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KPI Tracking</a:t>
          </a:r>
          <a:endParaRPr lang="en-US" sz="1000" kern="1200" dirty="0"/>
        </a:p>
      </dsp:txBody>
      <dsp:txXfrm>
        <a:off x="3979726" y="2199794"/>
        <a:ext cx="781101" cy="520734"/>
      </dsp:txXfrm>
    </dsp:sp>
    <dsp:sp modelId="{1861BF55-9AF5-48B0-A982-87B3D91A633E}">
      <dsp:nvSpPr>
        <dsp:cNvPr id="0" name=""/>
        <dsp:cNvSpPr/>
      </dsp:nvSpPr>
      <dsp:spPr>
        <a:xfrm>
          <a:off x="4838937" y="2199794"/>
          <a:ext cx="1301835" cy="520734"/>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t>Outcomes Reporting</a:t>
          </a:r>
          <a:endParaRPr lang="en-US" sz="1000" kern="1200" dirty="0"/>
        </a:p>
      </dsp:txBody>
      <dsp:txXfrm>
        <a:off x="5099304" y="2199794"/>
        <a:ext cx="781101" cy="5207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E4271-66C3-483C-AFB2-F05630056903}">
      <dsp:nvSpPr>
        <dsp:cNvPr id="0" name=""/>
        <dsp:cNvSpPr/>
      </dsp:nvSpPr>
      <dsp:spPr>
        <a:xfrm rot="5400000">
          <a:off x="-136502" y="136698"/>
          <a:ext cx="910016" cy="637011"/>
        </a:xfrm>
        <a:prstGeom prst="chevron">
          <a:avLst/>
        </a:prstGeom>
        <a:solidFill>
          <a:schemeClr val="accent6">
            <a:shade val="8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Training</a:t>
          </a:r>
          <a:endParaRPr lang="en-US" sz="1000" kern="1200" dirty="0"/>
        </a:p>
      </dsp:txBody>
      <dsp:txXfrm rot="-5400000">
        <a:off x="1" y="318702"/>
        <a:ext cx="637011" cy="273005"/>
      </dsp:txXfrm>
    </dsp:sp>
    <dsp:sp modelId="{1B52E2BB-1CF7-4F3A-9B3E-B524F3E0358C}">
      <dsp:nvSpPr>
        <dsp:cNvPr id="0" name=""/>
        <dsp:cNvSpPr/>
      </dsp:nvSpPr>
      <dsp:spPr>
        <a:xfrm rot="5400000">
          <a:off x="1063698" y="-345129"/>
          <a:ext cx="591510" cy="1444884"/>
        </a:xfrm>
        <a:prstGeom prst="round2SameRect">
          <a:avLst/>
        </a:prstGeom>
        <a:solidFill>
          <a:schemeClr val="lt1">
            <a:alpha val="9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Equipment</a:t>
          </a:r>
          <a:endParaRPr lang="en-US" sz="1000" kern="1200" dirty="0"/>
        </a:p>
        <a:p>
          <a:pPr marL="57150" lvl="1" indent="-57150" algn="l" defTabSz="444500">
            <a:lnSpc>
              <a:spcPct val="90000"/>
            </a:lnSpc>
            <a:spcBef>
              <a:spcPct val="0"/>
            </a:spcBef>
            <a:spcAft>
              <a:spcPct val="15000"/>
            </a:spcAft>
            <a:buChar char="••"/>
          </a:pPr>
          <a:r>
            <a:rPr lang="en-US" sz="1000" kern="1200" dirty="0" smtClean="0"/>
            <a:t>Workflow</a:t>
          </a:r>
          <a:endParaRPr lang="en-US" sz="1000" kern="1200" dirty="0"/>
        </a:p>
      </dsp:txBody>
      <dsp:txXfrm rot="-5400000">
        <a:off x="637012" y="110432"/>
        <a:ext cx="1416009" cy="533760"/>
      </dsp:txXfrm>
    </dsp:sp>
    <dsp:sp modelId="{B6CD0FF4-E283-4035-B740-9149DC817F95}">
      <dsp:nvSpPr>
        <dsp:cNvPr id="0" name=""/>
        <dsp:cNvSpPr/>
      </dsp:nvSpPr>
      <dsp:spPr>
        <a:xfrm rot="5400000">
          <a:off x="-136502" y="835745"/>
          <a:ext cx="910016" cy="637011"/>
        </a:xfrm>
        <a:prstGeom prst="chevron">
          <a:avLst/>
        </a:prstGeom>
        <a:solidFill>
          <a:schemeClr val="accent6">
            <a:shade val="80000"/>
            <a:hueOff val="-73889"/>
            <a:satOff val="-29650"/>
            <a:lumOff val="19936"/>
            <a:alphaOff val="0"/>
          </a:schemeClr>
        </a:solidFill>
        <a:ln w="25400" cap="flat" cmpd="sng" algn="ctr">
          <a:solidFill>
            <a:schemeClr val="accent6">
              <a:shade val="80000"/>
              <a:hueOff val="-73889"/>
              <a:satOff val="-29650"/>
              <a:lumOff val="1993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Mock Calls</a:t>
          </a:r>
          <a:endParaRPr lang="en-US" sz="1000" kern="1200" dirty="0"/>
        </a:p>
      </dsp:txBody>
      <dsp:txXfrm rot="-5400000">
        <a:off x="1" y="1017749"/>
        <a:ext cx="637011" cy="273005"/>
      </dsp:txXfrm>
    </dsp:sp>
    <dsp:sp modelId="{7010B50B-A21B-4D50-AA71-A8C82AD28786}">
      <dsp:nvSpPr>
        <dsp:cNvPr id="0" name=""/>
        <dsp:cNvSpPr/>
      </dsp:nvSpPr>
      <dsp:spPr>
        <a:xfrm rot="5400000">
          <a:off x="1063698" y="343540"/>
          <a:ext cx="591510" cy="1444884"/>
        </a:xfrm>
        <a:prstGeom prst="round2SameRect">
          <a:avLst/>
        </a:prstGeom>
        <a:solidFill>
          <a:schemeClr val="lt1">
            <a:alpha val="90000"/>
            <a:hueOff val="0"/>
            <a:satOff val="0"/>
            <a:lumOff val="0"/>
            <a:alphaOff val="0"/>
          </a:schemeClr>
        </a:solidFill>
        <a:ln w="25400" cap="flat" cmpd="sng" algn="ctr">
          <a:solidFill>
            <a:schemeClr val="accent6">
              <a:shade val="80000"/>
              <a:hueOff val="-73889"/>
              <a:satOff val="-29650"/>
              <a:lumOff val="199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Technology Pre-check</a:t>
          </a:r>
          <a:endParaRPr lang="en-US" sz="1000" kern="1200" dirty="0"/>
        </a:p>
        <a:p>
          <a:pPr marL="57150" lvl="1" indent="-57150" algn="l" defTabSz="444500">
            <a:lnSpc>
              <a:spcPct val="90000"/>
            </a:lnSpc>
            <a:spcBef>
              <a:spcPct val="0"/>
            </a:spcBef>
            <a:spcAft>
              <a:spcPct val="15000"/>
            </a:spcAft>
            <a:buChar char="••"/>
          </a:pPr>
          <a:r>
            <a:rPr lang="en-US" sz="1000" kern="1200" dirty="0" smtClean="0"/>
            <a:t>Dedicated Support</a:t>
          </a:r>
          <a:endParaRPr lang="en-US" sz="1000" kern="1200" dirty="0"/>
        </a:p>
      </dsp:txBody>
      <dsp:txXfrm rot="-5400000">
        <a:off x="637012" y="799102"/>
        <a:ext cx="1416009" cy="533760"/>
      </dsp:txXfrm>
    </dsp:sp>
    <dsp:sp modelId="{9DFD108E-8C45-4D79-BD8F-3B0D4A698088}">
      <dsp:nvSpPr>
        <dsp:cNvPr id="0" name=""/>
        <dsp:cNvSpPr/>
      </dsp:nvSpPr>
      <dsp:spPr>
        <a:xfrm rot="5400000">
          <a:off x="-128335" y="1546131"/>
          <a:ext cx="910016" cy="637011"/>
        </a:xfrm>
        <a:prstGeom prst="chevron">
          <a:avLst/>
        </a:prstGeom>
        <a:solidFill>
          <a:schemeClr val="accent6">
            <a:shade val="80000"/>
            <a:hueOff val="-147778"/>
            <a:satOff val="-59300"/>
            <a:lumOff val="39871"/>
            <a:alphaOff val="0"/>
          </a:schemeClr>
        </a:solidFill>
        <a:ln w="25400" cap="flat" cmpd="sng" algn="ctr">
          <a:solidFill>
            <a:schemeClr val="accent6">
              <a:shade val="80000"/>
              <a:hueOff val="-147778"/>
              <a:satOff val="-59300"/>
              <a:lumOff val="398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Go-Live</a:t>
          </a:r>
          <a:endParaRPr lang="en-US" sz="1000" kern="1200" dirty="0"/>
        </a:p>
      </dsp:txBody>
      <dsp:txXfrm rot="-5400000">
        <a:off x="8168" y="1728135"/>
        <a:ext cx="637011" cy="273005"/>
      </dsp:txXfrm>
    </dsp:sp>
    <dsp:sp modelId="{9A06D206-B53F-49A2-A563-8D7D4E5E3930}">
      <dsp:nvSpPr>
        <dsp:cNvPr id="0" name=""/>
        <dsp:cNvSpPr/>
      </dsp:nvSpPr>
      <dsp:spPr>
        <a:xfrm rot="5400000">
          <a:off x="1063698" y="1040088"/>
          <a:ext cx="591510" cy="1444884"/>
        </a:xfrm>
        <a:prstGeom prst="round2SameRect">
          <a:avLst/>
        </a:prstGeom>
        <a:solidFill>
          <a:schemeClr val="lt1">
            <a:alpha val="90000"/>
            <a:hueOff val="0"/>
            <a:satOff val="0"/>
            <a:lumOff val="0"/>
            <a:alphaOff val="0"/>
          </a:schemeClr>
        </a:solidFill>
        <a:ln w="25400" cap="flat" cmpd="sng" algn="ctr">
          <a:solidFill>
            <a:schemeClr val="accent6">
              <a:shade val="80000"/>
              <a:hueOff val="-147778"/>
              <a:satOff val="-59300"/>
              <a:lumOff val="398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Dedicated IT Support</a:t>
          </a:r>
          <a:endParaRPr lang="en-US" sz="1000" kern="1200" dirty="0"/>
        </a:p>
        <a:p>
          <a:pPr marL="57150" lvl="1" indent="-57150" algn="l" defTabSz="444500">
            <a:lnSpc>
              <a:spcPct val="90000"/>
            </a:lnSpc>
            <a:spcBef>
              <a:spcPct val="0"/>
            </a:spcBef>
            <a:spcAft>
              <a:spcPct val="15000"/>
            </a:spcAft>
            <a:buChar char="••"/>
          </a:pPr>
          <a:r>
            <a:rPr lang="en-US" sz="1000" kern="1200" dirty="0" smtClean="0"/>
            <a:t>Dedicated Operational Support</a:t>
          </a:r>
          <a:endParaRPr lang="en-US" sz="1000" kern="1200" dirty="0"/>
        </a:p>
      </dsp:txBody>
      <dsp:txXfrm rot="-5400000">
        <a:off x="637012" y="1495650"/>
        <a:ext cx="1416009" cy="5337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38138-822F-4D13-858F-9E7956C8B609}">
      <dsp:nvSpPr>
        <dsp:cNvPr id="0" name=""/>
        <dsp:cNvSpPr/>
      </dsp:nvSpPr>
      <dsp:spPr>
        <a:xfrm>
          <a:off x="0" y="379519"/>
          <a:ext cx="8324111" cy="810337"/>
        </a:xfrm>
        <a:prstGeom prst="rect">
          <a:avLst/>
        </a:prstGeom>
        <a:solidFill>
          <a:schemeClr val="lt1">
            <a:alpha val="9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044" tIns="437388" rIns="6460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The person completing the process/task</a:t>
          </a:r>
          <a:endParaRPr lang="en-US" sz="1800" kern="1200" dirty="0"/>
        </a:p>
      </dsp:txBody>
      <dsp:txXfrm>
        <a:off x="0" y="379519"/>
        <a:ext cx="8324111" cy="810337"/>
      </dsp:txXfrm>
    </dsp:sp>
    <dsp:sp modelId="{9BF5CED3-9842-4ACA-90FE-6B3F96FCE89D}">
      <dsp:nvSpPr>
        <dsp:cNvPr id="0" name=""/>
        <dsp:cNvSpPr/>
      </dsp:nvSpPr>
      <dsp:spPr>
        <a:xfrm>
          <a:off x="416205" y="69559"/>
          <a:ext cx="5826877" cy="619920"/>
        </a:xfrm>
        <a:prstGeom prst="round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242" tIns="0" rIns="220242" bIns="0" numCol="1" spcCol="1270" anchor="ctr" anchorCtr="0">
          <a:noAutofit/>
        </a:bodyPr>
        <a:lstStyle/>
        <a:p>
          <a:pPr lvl="0" algn="l" defTabSz="933450">
            <a:lnSpc>
              <a:spcPct val="90000"/>
            </a:lnSpc>
            <a:spcBef>
              <a:spcPct val="0"/>
            </a:spcBef>
            <a:spcAft>
              <a:spcPct val="35000"/>
            </a:spcAft>
          </a:pPr>
          <a:r>
            <a:rPr lang="en-US" sz="2100" kern="1200" dirty="0" smtClean="0"/>
            <a:t>Responsible</a:t>
          </a:r>
          <a:endParaRPr lang="en-US" sz="2100" kern="1200" dirty="0"/>
        </a:p>
      </dsp:txBody>
      <dsp:txXfrm>
        <a:off x="446467" y="99821"/>
        <a:ext cx="5766353" cy="559396"/>
      </dsp:txXfrm>
    </dsp:sp>
    <dsp:sp modelId="{6AB80679-A5B5-4F26-BC28-20A6806C1862}">
      <dsp:nvSpPr>
        <dsp:cNvPr id="0" name=""/>
        <dsp:cNvSpPr/>
      </dsp:nvSpPr>
      <dsp:spPr>
        <a:xfrm>
          <a:off x="0" y="1613217"/>
          <a:ext cx="8324111" cy="810337"/>
        </a:xfrm>
        <a:prstGeom prst="rect">
          <a:avLst/>
        </a:prstGeom>
        <a:solidFill>
          <a:schemeClr val="lt1">
            <a:alpha val="90000"/>
            <a:hueOff val="0"/>
            <a:satOff val="0"/>
            <a:lumOff val="0"/>
            <a:alphaOff val="0"/>
          </a:schemeClr>
        </a:solidFill>
        <a:ln w="25400" cap="flat" cmpd="sng" algn="ctr">
          <a:solidFill>
            <a:schemeClr val="accent6">
              <a:shade val="80000"/>
              <a:hueOff val="-49259"/>
              <a:satOff val="-19767"/>
              <a:lumOff val="132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044" tIns="437388" rIns="6460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The person accountable that the process/task gets completed</a:t>
          </a:r>
          <a:endParaRPr lang="en-US" sz="1800" kern="1200" dirty="0"/>
        </a:p>
      </dsp:txBody>
      <dsp:txXfrm>
        <a:off x="0" y="1613217"/>
        <a:ext cx="8324111" cy="810337"/>
      </dsp:txXfrm>
    </dsp:sp>
    <dsp:sp modelId="{482A6A66-F6BB-4D18-B541-4F185946F70C}">
      <dsp:nvSpPr>
        <dsp:cNvPr id="0" name=""/>
        <dsp:cNvSpPr/>
      </dsp:nvSpPr>
      <dsp:spPr>
        <a:xfrm>
          <a:off x="416205" y="1303257"/>
          <a:ext cx="5826877" cy="619920"/>
        </a:xfrm>
        <a:prstGeom prst="roundRect">
          <a:avLst/>
        </a:prstGeom>
        <a:solidFill>
          <a:schemeClr val="accent6">
            <a:shade val="80000"/>
            <a:hueOff val="-49259"/>
            <a:satOff val="-19767"/>
            <a:lumOff val="132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242" tIns="0" rIns="220242" bIns="0" numCol="1" spcCol="1270" anchor="ctr" anchorCtr="0">
          <a:noAutofit/>
        </a:bodyPr>
        <a:lstStyle/>
        <a:p>
          <a:pPr lvl="0" algn="l" defTabSz="933450">
            <a:lnSpc>
              <a:spcPct val="90000"/>
            </a:lnSpc>
            <a:spcBef>
              <a:spcPct val="0"/>
            </a:spcBef>
            <a:spcAft>
              <a:spcPct val="35000"/>
            </a:spcAft>
          </a:pPr>
          <a:r>
            <a:rPr lang="en-US" sz="2100" kern="1200" dirty="0" smtClean="0"/>
            <a:t>Accountable</a:t>
          </a:r>
          <a:endParaRPr lang="en-US" sz="2100" kern="1200" dirty="0"/>
        </a:p>
      </dsp:txBody>
      <dsp:txXfrm>
        <a:off x="446467" y="1333519"/>
        <a:ext cx="5766353" cy="559396"/>
      </dsp:txXfrm>
    </dsp:sp>
    <dsp:sp modelId="{8571B49D-6B4E-4939-ACA1-DF2EBE9B231D}">
      <dsp:nvSpPr>
        <dsp:cNvPr id="0" name=""/>
        <dsp:cNvSpPr/>
      </dsp:nvSpPr>
      <dsp:spPr>
        <a:xfrm>
          <a:off x="0" y="2846914"/>
          <a:ext cx="8324111" cy="810337"/>
        </a:xfrm>
        <a:prstGeom prst="rect">
          <a:avLst/>
        </a:prstGeom>
        <a:solidFill>
          <a:schemeClr val="lt1">
            <a:alpha val="90000"/>
            <a:hueOff val="0"/>
            <a:satOff val="0"/>
            <a:lumOff val="0"/>
            <a:alphaOff val="0"/>
          </a:schemeClr>
        </a:solidFill>
        <a:ln w="25400" cap="flat" cmpd="sng" algn="ctr">
          <a:solidFill>
            <a:schemeClr val="accent6">
              <a:shade val="80000"/>
              <a:hueOff val="-98519"/>
              <a:satOff val="-39533"/>
              <a:lumOff val="265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044" tIns="437388" rIns="6460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 subject matter expert who is consulted about the process/task</a:t>
          </a:r>
          <a:endParaRPr lang="en-US" sz="1800" kern="1200" dirty="0"/>
        </a:p>
      </dsp:txBody>
      <dsp:txXfrm>
        <a:off x="0" y="2846914"/>
        <a:ext cx="8324111" cy="810337"/>
      </dsp:txXfrm>
    </dsp:sp>
    <dsp:sp modelId="{CFCD280E-65D7-4FC1-B0A3-85EA0EFFED6A}">
      <dsp:nvSpPr>
        <dsp:cNvPr id="0" name=""/>
        <dsp:cNvSpPr/>
      </dsp:nvSpPr>
      <dsp:spPr>
        <a:xfrm>
          <a:off x="416205" y="2536954"/>
          <a:ext cx="5826877" cy="619920"/>
        </a:xfrm>
        <a:prstGeom prst="roundRect">
          <a:avLst/>
        </a:prstGeom>
        <a:solidFill>
          <a:schemeClr val="accent6">
            <a:shade val="80000"/>
            <a:hueOff val="-98519"/>
            <a:satOff val="-39533"/>
            <a:lumOff val="265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242" tIns="0" rIns="220242" bIns="0" numCol="1" spcCol="1270" anchor="ctr" anchorCtr="0">
          <a:noAutofit/>
        </a:bodyPr>
        <a:lstStyle/>
        <a:p>
          <a:pPr lvl="0" algn="l" defTabSz="933450">
            <a:lnSpc>
              <a:spcPct val="90000"/>
            </a:lnSpc>
            <a:spcBef>
              <a:spcPct val="0"/>
            </a:spcBef>
            <a:spcAft>
              <a:spcPct val="35000"/>
            </a:spcAft>
          </a:pPr>
          <a:r>
            <a:rPr lang="en-US" sz="2100" kern="1200" dirty="0" smtClean="0"/>
            <a:t>Consulted</a:t>
          </a:r>
          <a:endParaRPr lang="en-US" sz="2100" kern="1200" dirty="0"/>
        </a:p>
      </dsp:txBody>
      <dsp:txXfrm>
        <a:off x="446467" y="2567216"/>
        <a:ext cx="5766353" cy="559396"/>
      </dsp:txXfrm>
    </dsp:sp>
    <dsp:sp modelId="{F96BE078-E94B-4CA6-B67A-7088F2A7F563}">
      <dsp:nvSpPr>
        <dsp:cNvPr id="0" name=""/>
        <dsp:cNvSpPr/>
      </dsp:nvSpPr>
      <dsp:spPr>
        <a:xfrm>
          <a:off x="0" y="4080612"/>
          <a:ext cx="8324111" cy="1041862"/>
        </a:xfrm>
        <a:prstGeom prst="rect">
          <a:avLst/>
        </a:prstGeom>
        <a:solidFill>
          <a:schemeClr val="lt1">
            <a:alpha val="90000"/>
            <a:hueOff val="0"/>
            <a:satOff val="0"/>
            <a:lumOff val="0"/>
            <a:alphaOff val="0"/>
          </a:schemeClr>
        </a:solidFill>
        <a:ln w="25400" cap="flat" cmpd="sng" algn="ctr">
          <a:solidFill>
            <a:schemeClr val="accent6">
              <a:shade val="80000"/>
              <a:hueOff val="-147778"/>
              <a:satOff val="-59300"/>
              <a:lumOff val="398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044" tIns="437388" rIns="6460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 person(s) who needs to be aware that the task/process is being completed</a:t>
          </a:r>
          <a:endParaRPr lang="en-US" sz="1800" kern="1200" dirty="0"/>
        </a:p>
      </dsp:txBody>
      <dsp:txXfrm>
        <a:off x="0" y="4080612"/>
        <a:ext cx="8324111" cy="1041862"/>
      </dsp:txXfrm>
    </dsp:sp>
    <dsp:sp modelId="{E4B330B1-B1CF-499A-920D-DAC5401B8C94}">
      <dsp:nvSpPr>
        <dsp:cNvPr id="0" name=""/>
        <dsp:cNvSpPr/>
      </dsp:nvSpPr>
      <dsp:spPr>
        <a:xfrm>
          <a:off x="416205" y="3770652"/>
          <a:ext cx="5826877" cy="619920"/>
        </a:xfrm>
        <a:prstGeom prst="roundRect">
          <a:avLst/>
        </a:prstGeom>
        <a:solidFill>
          <a:schemeClr val="accent6">
            <a:shade val="80000"/>
            <a:hueOff val="-147778"/>
            <a:satOff val="-59300"/>
            <a:lumOff val="398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242" tIns="0" rIns="220242" bIns="0" numCol="1" spcCol="1270" anchor="ctr" anchorCtr="0">
          <a:noAutofit/>
        </a:bodyPr>
        <a:lstStyle/>
        <a:p>
          <a:pPr lvl="0" algn="l" defTabSz="933450">
            <a:lnSpc>
              <a:spcPct val="90000"/>
            </a:lnSpc>
            <a:spcBef>
              <a:spcPct val="0"/>
            </a:spcBef>
            <a:spcAft>
              <a:spcPct val="35000"/>
            </a:spcAft>
          </a:pPr>
          <a:r>
            <a:rPr lang="en-US" sz="2100" kern="1200" dirty="0" smtClean="0"/>
            <a:t>Informed</a:t>
          </a:r>
          <a:endParaRPr lang="en-US" sz="2100" kern="1200" dirty="0"/>
        </a:p>
      </dsp:txBody>
      <dsp:txXfrm>
        <a:off x="446467" y="3800914"/>
        <a:ext cx="5766353" cy="559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F45BF-D38C-4344-9E04-A3C892B87C2B}">
      <dsp:nvSpPr>
        <dsp:cNvPr id="0" name=""/>
        <dsp:cNvSpPr/>
      </dsp:nvSpPr>
      <dsp:spPr>
        <a:xfrm>
          <a:off x="0" y="904937"/>
          <a:ext cx="3230880" cy="323088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CFD5A1-C9EC-457B-9113-5A99676784A2}">
      <dsp:nvSpPr>
        <dsp:cNvPr id="0" name=""/>
        <dsp:cNvSpPr/>
      </dsp:nvSpPr>
      <dsp:spPr>
        <a:xfrm>
          <a:off x="1615440" y="641652"/>
          <a:ext cx="3769360" cy="275865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1. Implementation Tracking Log</a:t>
          </a:r>
          <a:r>
            <a:rPr lang="en-US" sz="2100" kern="1200" dirty="0"/>
            <a:t>	</a:t>
          </a:r>
        </a:p>
      </dsp:txBody>
      <dsp:txXfrm>
        <a:off x="1615440" y="641652"/>
        <a:ext cx="3769360" cy="827598"/>
      </dsp:txXfrm>
    </dsp:sp>
    <dsp:sp modelId="{D4EDFF3A-5D8E-4D91-8EA7-36B76175434A}">
      <dsp:nvSpPr>
        <dsp:cNvPr id="0" name=""/>
        <dsp:cNvSpPr/>
      </dsp:nvSpPr>
      <dsp:spPr>
        <a:xfrm>
          <a:off x="565405" y="1874203"/>
          <a:ext cx="2100069" cy="210006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7F9DD-DD29-4618-98B4-CF7FFB279918}">
      <dsp:nvSpPr>
        <dsp:cNvPr id="0" name=""/>
        <dsp:cNvSpPr/>
      </dsp:nvSpPr>
      <dsp:spPr>
        <a:xfrm>
          <a:off x="1604810" y="1650997"/>
          <a:ext cx="3769360" cy="258999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2. Focus Groups/KI’s</a:t>
          </a:r>
        </a:p>
      </dsp:txBody>
      <dsp:txXfrm>
        <a:off x="1604810" y="1650997"/>
        <a:ext cx="3769360" cy="1195382"/>
      </dsp:txXfrm>
    </dsp:sp>
    <dsp:sp modelId="{00C6B62D-252B-460E-8B24-61A418DB4BD7}">
      <dsp:nvSpPr>
        <dsp:cNvPr id="0" name=""/>
        <dsp:cNvSpPr/>
      </dsp:nvSpPr>
      <dsp:spPr>
        <a:xfrm>
          <a:off x="1130808" y="2843466"/>
          <a:ext cx="969263" cy="96926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B510B8-3C0E-4A44-B3CD-1ADF6F981583}">
      <dsp:nvSpPr>
        <dsp:cNvPr id="0" name=""/>
        <dsp:cNvSpPr/>
      </dsp:nvSpPr>
      <dsp:spPr>
        <a:xfrm>
          <a:off x="1615440" y="2786507"/>
          <a:ext cx="3769360" cy="108318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3. Surveys</a:t>
          </a:r>
        </a:p>
      </dsp:txBody>
      <dsp:txXfrm>
        <a:off x="1615440" y="2786507"/>
        <a:ext cx="3769360" cy="108318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1009D6-18FF-5F4A-B6EF-2762A05CF1BE}" type="datetimeFigureOut">
              <a:rPr lang="en-US" smtClean="0"/>
              <a:t>8/27/2019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0CBCF-639F-2C4D-A590-05452D787D7E}" type="slidenum">
              <a:rPr lang="en-US" smtClean="0"/>
              <a:t>‹#›</a:t>
            </a:fld>
            <a:endParaRPr lang="en-US" dirty="0"/>
          </a:p>
        </p:txBody>
      </p:sp>
    </p:spTree>
    <p:extLst>
      <p:ext uri="{BB962C8B-B14F-4D97-AF65-F5344CB8AC3E}">
        <p14:creationId xmlns:p14="http://schemas.microsoft.com/office/powerpoint/2010/main" val="184882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381000" y="685800"/>
            <a:ext cx="6096000" cy="3429000"/>
          </a:xfrm>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a typeface="ＭＳ Ｐゴシック" pitchFamily="34" charset="-128"/>
            </a:endParaRPr>
          </a:p>
        </p:txBody>
      </p:sp>
    </p:spTree>
    <p:extLst>
      <p:ext uri="{BB962C8B-B14F-4D97-AF65-F5344CB8AC3E}">
        <p14:creationId xmlns:p14="http://schemas.microsoft.com/office/powerpoint/2010/main" val="1169571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Outlines roles and responsibilities for each step through the </a:t>
            </a:r>
            <a:r>
              <a:rPr lang="en-US" u="sng" dirty="0" smtClean="0"/>
              <a:t>common architecture </a:t>
            </a:r>
            <a:r>
              <a:rPr lang="en-US" dirty="0" smtClean="0"/>
              <a:t>in the framework</a:t>
            </a:r>
          </a:p>
          <a:p>
            <a:endParaRPr lang="en-US" dirty="0"/>
          </a:p>
        </p:txBody>
      </p:sp>
      <p:sp>
        <p:nvSpPr>
          <p:cNvPr id="4" name="Slide Number Placeholder 3"/>
          <p:cNvSpPr>
            <a:spLocks noGrp="1"/>
          </p:cNvSpPr>
          <p:nvPr>
            <p:ph type="sldNum" sz="quarter" idx="10"/>
          </p:nvPr>
        </p:nvSpPr>
        <p:spPr/>
        <p:txBody>
          <a:bodyPr/>
          <a:lstStyle/>
          <a:p>
            <a:pPr>
              <a:defRPr/>
            </a:pPr>
            <a:fld id="{B3EB07DB-F861-4B2E-985E-B61041C8091D}" type="slidenum">
              <a:rPr lang="en-US" smtClean="0"/>
              <a:pPr>
                <a:defRPr/>
              </a:pPr>
              <a:t>22</a:t>
            </a:fld>
            <a:endParaRPr lang="en-US"/>
          </a:p>
        </p:txBody>
      </p:sp>
    </p:spTree>
    <p:extLst>
      <p:ext uri="{BB962C8B-B14F-4D97-AF65-F5344CB8AC3E}">
        <p14:creationId xmlns:p14="http://schemas.microsoft.com/office/powerpoint/2010/main" val="4047054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48BA2-25F9-B04C-AD6E-4DD19F3DC305}" type="slidenum">
              <a:rPr lang="en-US" smtClean="0"/>
              <a:t>23</a:t>
            </a:fld>
            <a:endParaRPr lang="en-US"/>
          </a:p>
        </p:txBody>
      </p:sp>
    </p:spTree>
    <p:extLst>
      <p:ext uri="{BB962C8B-B14F-4D97-AF65-F5344CB8AC3E}">
        <p14:creationId xmlns:p14="http://schemas.microsoft.com/office/powerpoint/2010/main" val="3235104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Go-live: Strong communication,</a:t>
            </a:r>
            <a:r>
              <a:rPr lang="en-US" baseline="0" dirty="0"/>
              <a:t> </a:t>
            </a:r>
            <a:r>
              <a:rPr lang="en-US" dirty="0"/>
              <a:t>Strong IT support,</a:t>
            </a:r>
            <a:r>
              <a:rPr lang="en-US" baseline="0" dirty="0"/>
              <a:t> </a:t>
            </a:r>
            <a:r>
              <a:rPr lang="en-US" dirty="0"/>
              <a:t>Strong operational support</a:t>
            </a:r>
          </a:p>
          <a:p>
            <a:r>
              <a:rPr lang="en-US" dirty="0"/>
              <a:t>Services stay in transition until predetermined volume is reached</a:t>
            </a:r>
          </a:p>
        </p:txBody>
      </p:sp>
      <p:sp>
        <p:nvSpPr>
          <p:cNvPr id="4" name="Slide Number Placeholder 3"/>
          <p:cNvSpPr>
            <a:spLocks noGrp="1"/>
          </p:cNvSpPr>
          <p:nvPr>
            <p:ph type="sldNum" sz="quarter" idx="5"/>
          </p:nvPr>
        </p:nvSpPr>
        <p:spPr/>
        <p:txBody>
          <a:bodyPr/>
          <a:lstStyle/>
          <a:p>
            <a:fld id="{B9B48BA2-25F9-B04C-AD6E-4DD19F3DC305}" type="slidenum">
              <a:rPr lang="en-US" smtClean="0"/>
              <a:t>24</a:t>
            </a:fld>
            <a:endParaRPr lang="en-US"/>
          </a:p>
        </p:txBody>
      </p:sp>
    </p:spTree>
    <p:extLst>
      <p:ext uri="{BB962C8B-B14F-4D97-AF65-F5344CB8AC3E}">
        <p14:creationId xmlns:p14="http://schemas.microsoft.com/office/powerpoint/2010/main" val="3235104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Ongoing assessment of Operational Effectiveness – utilization, patient</a:t>
            </a:r>
            <a:r>
              <a:rPr lang="en-US" baseline="0" dirty="0" smtClean="0"/>
              <a:t> experience, provider experience, quality (efficiency of care delivery), reliability</a:t>
            </a:r>
            <a:endParaRPr lang="en-US" dirty="0"/>
          </a:p>
        </p:txBody>
      </p:sp>
      <p:sp>
        <p:nvSpPr>
          <p:cNvPr id="4" name="Slide Number Placeholder 3"/>
          <p:cNvSpPr>
            <a:spLocks noGrp="1"/>
          </p:cNvSpPr>
          <p:nvPr>
            <p:ph type="sldNum" sz="quarter" idx="10"/>
          </p:nvPr>
        </p:nvSpPr>
        <p:spPr/>
        <p:txBody>
          <a:bodyPr/>
          <a:lstStyle/>
          <a:p>
            <a:pPr>
              <a:defRPr/>
            </a:pPr>
            <a:fld id="{B3EB07DB-F861-4B2E-985E-B61041C8091D}" type="slidenum">
              <a:rPr lang="en-US" smtClean="0"/>
              <a:pPr>
                <a:defRPr/>
              </a:pPr>
              <a:t>25</a:t>
            </a:fld>
            <a:endParaRPr lang="en-US"/>
          </a:p>
        </p:txBody>
      </p:sp>
    </p:spTree>
    <p:extLst>
      <p:ext uri="{BB962C8B-B14F-4D97-AF65-F5344CB8AC3E}">
        <p14:creationId xmlns:p14="http://schemas.microsoft.com/office/powerpoint/2010/main" val="2524828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&gt;90% are non-MUSC sites</a:t>
            </a:r>
          </a:p>
          <a:p>
            <a:r>
              <a:rPr lang="en-US" dirty="0"/>
              <a:t> </a:t>
            </a:r>
          </a:p>
        </p:txBody>
      </p:sp>
      <p:sp>
        <p:nvSpPr>
          <p:cNvPr id="4" name="Slide Number Placeholder 3"/>
          <p:cNvSpPr>
            <a:spLocks noGrp="1"/>
          </p:cNvSpPr>
          <p:nvPr>
            <p:ph type="sldNum" sz="quarter" idx="10"/>
          </p:nvPr>
        </p:nvSpPr>
        <p:spPr/>
        <p:txBody>
          <a:bodyPr/>
          <a:lstStyle/>
          <a:p>
            <a:fld id="{B9B48BA2-25F9-B04C-AD6E-4DD19F3DC305}" type="slidenum">
              <a:rPr lang="en-US" smtClean="0"/>
              <a:t>6</a:t>
            </a:fld>
            <a:endParaRPr lang="en-US" dirty="0"/>
          </a:p>
        </p:txBody>
      </p:sp>
    </p:spTree>
    <p:extLst>
      <p:ext uri="{BB962C8B-B14F-4D97-AF65-F5344CB8AC3E}">
        <p14:creationId xmlns:p14="http://schemas.microsoft.com/office/powerpoint/2010/main" val="2178322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EB07DB-F861-4B2E-985E-B61041C8091D}" type="slidenum">
              <a:rPr lang="en-US" smtClean="0"/>
              <a:pPr>
                <a:defRPr/>
              </a:pPr>
              <a:t>9</a:t>
            </a:fld>
            <a:endParaRPr lang="en-US"/>
          </a:p>
        </p:txBody>
      </p:sp>
    </p:spTree>
    <p:extLst>
      <p:ext uri="{BB962C8B-B14F-4D97-AF65-F5344CB8AC3E}">
        <p14:creationId xmlns:p14="http://schemas.microsoft.com/office/powerpoint/2010/main" val="1445438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a:t>Much of the literature focuses on readiness assessments and there is less guidance for the lifecycle of a telehealth program (Chips, Jennette, Legere, Parker-Oliver).</a:t>
            </a:r>
          </a:p>
          <a:p>
            <a:endParaRPr lang="en-US" dirty="0"/>
          </a:p>
        </p:txBody>
      </p:sp>
      <p:sp>
        <p:nvSpPr>
          <p:cNvPr id="4" name="Slide Number Placeholder 3"/>
          <p:cNvSpPr>
            <a:spLocks noGrp="1"/>
          </p:cNvSpPr>
          <p:nvPr>
            <p:ph type="sldNum" sz="quarter" idx="5"/>
          </p:nvPr>
        </p:nvSpPr>
        <p:spPr/>
        <p:txBody>
          <a:bodyPr/>
          <a:lstStyle/>
          <a:p>
            <a:fld id="{B9B48BA2-25F9-B04C-AD6E-4DD19F3DC305}" type="slidenum">
              <a:rPr lang="en-US" smtClean="0"/>
              <a:t>10</a:t>
            </a:fld>
            <a:endParaRPr lang="en-US" dirty="0"/>
          </a:p>
        </p:txBody>
      </p:sp>
    </p:spTree>
    <p:extLst>
      <p:ext uri="{BB962C8B-B14F-4D97-AF65-F5344CB8AC3E}">
        <p14:creationId xmlns:p14="http://schemas.microsoft.com/office/powerpoint/2010/main" val="2513469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MUSC experienced these same challenges. Without Structure, the Complexity of Telehealth Can Breed Variation and Failure</a:t>
            </a:r>
          </a:p>
        </p:txBody>
      </p:sp>
      <p:sp>
        <p:nvSpPr>
          <p:cNvPr id="4" name="Slide Number Placeholder 3"/>
          <p:cNvSpPr>
            <a:spLocks noGrp="1"/>
          </p:cNvSpPr>
          <p:nvPr>
            <p:ph type="sldNum" sz="quarter" idx="5"/>
          </p:nvPr>
        </p:nvSpPr>
        <p:spPr/>
        <p:txBody>
          <a:bodyPr/>
          <a:lstStyle/>
          <a:p>
            <a:fld id="{B9B48BA2-25F9-B04C-AD6E-4DD19F3DC305}" type="slidenum">
              <a:rPr lang="en-US" smtClean="0"/>
              <a:t>11</a:t>
            </a:fld>
            <a:endParaRPr lang="en-US" dirty="0"/>
          </a:p>
        </p:txBody>
      </p:sp>
    </p:spTree>
    <p:extLst>
      <p:ext uri="{BB962C8B-B14F-4D97-AF65-F5344CB8AC3E}">
        <p14:creationId xmlns:p14="http://schemas.microsoft.com/office/powerpoint/2010/main" val="1753948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Implementation success rate disappointing </a:t>
            </a:r>
          </a:p>
          <a:p>
            <a:pPr marL="171450" indent="-171450">
              <a:buFont typeface="Arial" panose="020B0604020202020204" pitchFamily="34" charset="0"/>
              <a:buChar char="•"/>
            </a:pPr>
            <a:r>
              <a:rPr lang="en-US" dirty="0" smtClean="0"/>
              <a:t>Successful pilots could not be sustained</a:t>
            </a:r>
            <a:endParaRPr lang="en-US" dirty="0"/>
          </a:p>
        </p:txBody>
      </p:sp>
      <p:sp>
        <p:nvSpPr>
          <p:cNvPr id="4" name="Slide Number Placeholder 3"/>
          <p:cNvSpPr>
            <a:spLocks noGrp="1"/>
          </p:cNvSpPr>
          <p:nvPr>
            <p:ph type="sldNum" sz="quarter" idx="5"/>
          </p:nvPr>
        </p:nvSpPr>
        <p:spPr/>
        <p:txBody>
          <a:bodyPr/>
          <a:lstStyle/>
          <a:p>
            <a:fld id="{B9B48BA2-25F9-B04C-AD6E-4DD19F3DC305}" type="slidenum">
              <a:rPr lang="en-US" smtClean="0"/>
              <a:t>12</a:t>
            </a:fld>
            <a:endParaRPr lang="en-US" dirty="0"/>
          </a:p>
        </p:txBody>
      </p:sp>
    </p:spTree>
    <p:extLst>
      <p:ext uri="{BB962C8B-B14F-4D97-AF65-F5344CB8AC3E}">
        <p14:creationId xmlns:p14="http://schemas.microsoft.com/office/powerpoint/2010/main" val="3314923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Ensures strategy is defined, maintained and then implemented</a:t>
            </a:r>
          </a:p>
          <a:p>
            <a:endParaRPr lang="en-US" dirty="0"/>
          </a:p>
          <a:p>
            <a:r>
              <a:rPr lang="en-US" dirty="0"/>
              <a:t>Providers are assigned to a dedicated coordinator (i.e. BRM) to help navigate steps in the framework</a:t>
            </a:r>
          </a:p>
        </p:txBody>
      </p:sp>
      <p:sp>
        <p:nvSpPr>
          <p:cNvPr id="4" name="Slide Number Placeholder 3"/>
          <p:cNvSpPr>
            <a:spLocks noGrp="1"/>
          </p:cNvSpPr>
          <p:nvPr>
            <p:ph type="sldNum" sz="quarter" idx="5"/>
          </p:nvPr>
        </p:nvSpPr>
        <p:spPr/>
        <p:txBody>
          <a:bodyPr/>
          <a:lstStyle/>
          <a:p>
            <a:fld id="{B9B48BA2-25F9-B04C-AD6E-4DD19F3DC305}" type="slidenum">
              <a:rPr lang="en-US" smtClean="0"/>
              <a:t>18</a:t>
            </a:fld>
            <a:endParaRPr lang="en-US"/>
          </a:p>
        </p:txBody>
      </p:sp>
    </p:spTree>
    <p:extLst>
      <p:ext uri="{BB962C8B-B14F-4D97-AF65-F5344CB8AC3E}">
        <p14:creationId xmlns:p14="http://schemas.microsoft.com/office/powerpoint/2010/main" val="230107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Services </a:t>
            </a:r>
            <a:r>
              <a:rPr lang="en-US" dirty="0"/>
              <a:t>cannot scale and sustain if a stakeholder is negatively impacted.</a:t>
            </a:r>
          </a:p>
          <a:p>
            <a:endParaRPr lang="en-US" dirty="0"/>
          </a:p>
        </p:txBody>
      </p:sp>
      <p:sp>
        <p:nvSpPr>
          <p:cNvPr id="4" name="Slide Number Placeholder 3"/>
          <p:cNvSpPr>
            <a:spLocks noGrp="1"/>
          </p:cNvSpPr>
          <p:nvPr>
            <p:ph type="sldNum" sz="quarter" idx="10"/>
          </p:nvPr>
        </p:nvSpPr>
        <p:spPr/>
        <p:txBody>
          <a:bodyPr/>
          <a:lstStyle/>
          <a:p>
            <a:pPr>
              <a:defRPr/>
            </a:pPr>
            <a:fld id="{B3EB07DB-F861-4B2E-985E-B61041C8091D}" type="slidenum">
              <a:rPr lang="en-US" smtClean="0"/>
              <a:pPr>
                <a:defRPr/>
              </a:pPr>
              <a:t>19</a:t>
            </a:fld>
            <a:endParaRPr lang="en-US"/>
          </a:p>
        </p:txBody>
      </p:sp>
    </p:spTree>
    <p:extLst>
      <p:ext uri="{BB962C8B-B14F-4D97-AF65-F5344CB8AC3E}">
        <p14:creationId xmlns:p14="http://schemas.microsoft.com/office/powerpoint/2010/main" val="3225613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“build phase”</a:t>
            </a:r>
          </a:p>
        </p:txBody>
      </p:sp>
      <p:sp>
        <p:nvSpPr>
          <p:cNvPr id="4" name="Slide Number Placeholder 3"/>
          <p:cNvSpPr>
            <a:spLocks noGrp="1"/>
          </p:cNvSpPr>
          <p:nvPr>
            <p:ph type="sldNum" sz="quarter" idx="5"/>
          </p:nvPr>
        </p:nvSpPr>
        <p:spPr/>
        <p:txBody>
          <a:bodyPr/>
          <a:lstStyle/>
          <a:p>
            <a:fld id="{B9B48BA2-25F9-B04C-AD6E-4DD19F3DC305}" type="slidenum">
              <a:rPr lang="en-US" smtClean="0"/>
              <a:t>21</a:t>
            </a:fld>
            <a:endParaRPr lang="en-US"/>
          </a:p>
        </p:txBody>
      </p:sp>
    </p:spTree>
    <p:extLst>
      <p:ext uri="{BB962C8B-B14F-4D97-AF65-F5344CB8AC3E}">
        <p14:creationId xmlns:p14="http://schemas.microsoft.com/office/powerpoint/2010/main" val="842172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2915" y="676398"/>
            <a:ext cx="7036047" cy="533400"/>
          </a:xfrm>
        </p:spPr>
        <p:txBody>
          <a:bodyPr wrap="none">
            <a:noAutofit/>
          </a:bodyPr>
          <a:lstStyle>
            <a:lvl1pPr algn="l">
              <a:defRPr sz="3600">
                <a:solidFill>
                  <a:schemeClr val="bg1"/>
                </a:solidFill>
                <a:latin typeface="+mn-lt"/>
              </a:defRPr>
            </a:lvl1pPr>
          </a:lstStyle>
          <a:p>
            <a:r>
              <a:rPr lang="en-US" smtClean="0"/>
              <a:t>Click to edit Master title style</a:t>
            </a:r>
            <a:endParaRPr lang="en-US" dirty="0"/>
          </a:p>
        </p:txBody>
      </p:sp>
      <p:sp>
        <p:nvSpPr>
          <p:cNvPr id="4" name="TextBox 3"/>
          <p:cNvSpPr txBox="1"/>
          <p:nvPr userDrawn="1"/>
        </p:nvSpPr>
        <p:spPr>
          <a:xfrm>
            <a:off x="11280561" y="4536489"/>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11257031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Layout with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7" name="Text Placeholder 3"/>
          <p:cNvSpPr>
            <a:spLocks noGrp="1"/>
          </p:cNvSpPr>
          <p:nvPr>
            <p:ph type="body" sz="half" idx="2"/>
          </p:nvPr>
        </p:nvSpPr>
        <p:spPr>
          <a:xfrm>
            <a:off x="609602" y="5285042"/>
            <a:ext cx="8243329" cy="868870"/>
          </a:xfrm>
        </p:spPr>
        <p:txBody>
          <a:bodyPr/>
          <a:lstStyle>
            <a:lvl1pPr marL="0" indent="0">
              <a:buNone/>
              <a:defRPr sz="1400">
                <a:solidFill>
                  <a:srgbClr val="4174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hart Placeholder 7"/>
          <p:cNvSpPr>
            <a:spLocks noGrp="1"/>
          </p:cNvSpPr>
          <p:nvPr>
            <p:ph type="chart" sz="quarter" idx="10"/>
          </p:nvPr>
        </p:nvSpPr>
        <p:spPr>
          <a:xfrm>
            <a:off x="609432" y="1554988"/>
            <a:ext cx="8241961" cy="3602228"/>
          </a:xfrm>
        </p:spPr>
        <p:txBody>
          <a:bodyPr>
            <a:normAutofit/>
          </a:bodyPr>
          <a:lstStyle>
            <a:lvl1pPr>
              <a:defRPr sz="3200">
                <a:solidFill>
                  <a:schemeClr val="accent6"/>
                </a:solidFill>
              </a:defRPr>
            </a:lvl1pPr>
          </a:lstStyle>
          <a:p>
            <a:r>
              <a:rPr lang="en-US" dirty="0" smtClean="0"/>
              <a:t>Click icon to add chart</a:t>
            </a:r>
            <a:endParaRPr lang="en-US" dirty="0"/>
          </a:p>
        </p:txBody>
      </p:sp>
    </p:spTree>
    <p:extLst>
      <p:ext uri="{BB962C8B-B14F-4D97-AF65-F5344CB8AC3E}">
        <p14:creationId xmlns:p14="http://schemas.microsoft.com/office/powerpoint/2010/main" val="218590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Layout without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7" name="Text Placeholder 3"/>
          <p:cNvSpPr>
            <a:spLocks noGrp="1"/>
          </p:cNvSpPr>
          <p:nvPr>
            <p:ph type="body" sz="half" idx="2"/>
          </p:nvPr>
        </p:nvSpPr>
        <p:spPr>
          <a:xfrm>
            <a:off x="609602" y="5285042"/>
            <a:ext cx="8243329" cy="868870"/>
          </a:xfrm>
        </p:spPr>
        <p:txBody>
          <a:bodyPr/>
          <a:lstStyle>
            <a:lvl1pPr marL="0" indent="0">
              <a:buNone/>
              <a:defRPr sz="1400">
                <a:solidFill>
                  <a:srgbClr val="4174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hart Placeholder 7"/>
          <p:cNvSpPr>
            <a:spLocks noGrp="1"/>
          </p:cNvSpPr>
          <p:nvPr>
            <p:ph type="chart" sz="quarter" idx="10"/>
          </p:nvPr>
        </p:nvSpPr>
        <p:spPr>
          <a:xfrm>
            <a:off x="609432" y="1554988"/>
            <a:ext cx="8241961" cy="3602228"/>
          </a:xfrm>
        </p:spPr>
        <p:txBody>
          <a:bodyPr>
            <a:normAutofit/>
          </a:bodyPr>
          <a:lstStyle>
            <a:lvl1pPr>
              <a:defRPr sz="3200">
                <a:solidFill>
                  <a:schemeClr val="accent6"/>
                </a:solidFill>
              </a:defRPr>
            </a:lvl1pPr>
          </a:lstStyle>
          <a:p>
            <a:r>
              <a:rPr lang="en-US" dirty="0" smtClean="0"/>
              <a:t>Click icon to add chart</a:t>
            </a:r>
            <a:endParaRPr lang="en-US" dirty="0"/>
          </a:p>
        </p:txBody>
      </p:sp>
    </p:spTree>
    <p:extLst>
      <p:ext uri="{BB962C8B-B14F-4D97-AF65-F5344CB8AC3E}">
        <p14:creationId xmlns:p14="http://schemas.microsoft.com/office/powerpoint/2010/main" val="4105207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Only Layout with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53827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Only Layout without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39112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Layout with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203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Layout without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6185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scri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041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68"/>
            <a:ext cx="2844800" cy="365125"/>
          </a:xfrm>
          <a:prstGeom prst="rect">
            <a:avLst/>
          </a:prstGeom>
        </p:spPr>
        <p:txBody>
          <a:bodyPr lIns="91440" tIns="45720" rIns="91440" bIns="45720"/>
          <a:lstStyle>
            <a:lvl1pPr>
              <a:defRPr/>
            </a:lvl1pPr>
          </a:lstStyle>
          <a:p>
            <a:pPr>
              <a:defRPr/>
            </a:pPr>
            <a:fld id="{CC962B43-F288-4498-96E8-A760213459AD}" type="datetimeFigureOut">
              <a:rPr lang="en-US" altLang="en-US"/>
              <a:pPr>
                <a:defRPr/>
              </a:pPr>
              <a:t>8/27/2019</a:t>
            </a:fld>
            <a:endParaRPr lang="en-US" altLang="en-US"/>
          </a:p>
        </p:txBody>
      </p:sp>
      <p:sp>
        <p:nvSpPr>
          <p:cNvPr id="5" name="Footer Placeholder 4"/>
          <p:cNvSpPr>
            <a:spLocks noGrp="1"/>
          </p:cNvSpPr>
          <p:nvPr>
            <p:ph type="ftr" sz="quarter" idx="11"/>
          </p:nvPr>
        </p:nvSpPr>
        <p:spPr>
          <a:xfrm>
            <a:off x="4165600" y="6356368"/>
            <a:ext cx="3860800" cy="365125"/>
          </a:xfrm>
          <a:prstGeom prst="rect">
            <a:avLst/>
          </a:prstGeom>
        </p:spPr>
        <p:txBody>
          <a:bodyPr lIns="91440" tIns="45720" rIns="91440" bIns="45720"/>
          <a:lstStyle>
            <a:lvl1pPr>
              <a:defRPr/>
            </a:lvl1pPr>
          </a:lstStyle>
          <a:p>
            <a:pPr>
              <a:defRPr/>
            </a:pPr>
            <a:endParaRPr lang="en-US"/>
          </a:p>
        </p:txBody>
      </p:sp>
      <p:sp>
        <p:nvSpPr>
          <p:cNvPr id="6" name="Slide Number Placeholder 5"/>
          <p:cNvSpPr>
            <a:spLocks noGrp="1"/>
          </p:cNvSpPr>
          <p:nvPr>
            <p:ph type="sldNum" sz="quarter" idx="12"/>
          </p:nvPr>
        </p:nvSpPr>
        <p:spPr>
          <a:xfrm>
            <a:off x="8737600" y="6356368"/>
            <a:ext cx="2844800" cy="365125"/>
          </a:xfrm>
          <a:prstGeom prst="rect">
            <a:avLst/>
          </a:prstGeom>
        </p:spPr>
        <p:txBody>
          <a:bodyPr lIns="91440" tIns="45720" rIns="91440" bIns="45720"/>
          <a:lstStyle>
            <a:lvl1pPr>
              <a:defRPr/>
            </a:lvl1pPr>
          </a:lstStyle>
          <a:p>
            <a:pPr>
              <a:defRPr/>
            </a:pPr>
            <a:fld id="{FFA514F7-2374-4B9E-9047-8EF5F000CEE3}" type="slidenum">
              <a:rPr lang="en-US" altLang="en-US"/>
              <a:pPr>
                <a:defRPr/>
              </a:pPr>
              <a:t>‹#›</a:t>
            </a:fld>
            <a:endParaRPr lang="en-US" altLang="en-US"/>
          </a:p>
        </p:txBody>
      </p:sp>
    </p:spTree>
    <p:extLst>
      <p:ext uri="{BB962C8B-B14F-4D97-AF65-F5344CB8AC3E}">
        <p14:creationId xmlns:p14="http://schemas.microsoft.com/office/powerpoint/2010/main" val="2551118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2072649" y="6377956"/>
            <a:ext cx="1950719" cy="276999"/>
          </a:xfrm>
          <a:prstGeom prst="rect">
            <a:avLst/>
          </a:prstGeo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304800" y="6377956"/>
            <a:ext cx="1402080" cy="276999"/>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8/27/2019</a:t>
            </a:fld>
            <a:endParaRPr lang="en-US">
              <a:solidFill>
                <a:prstClr val="black">
                  <a:tint val="75000"/>
                </a:prstClr>
              </a:solidFill>
            </a:endParaRPr>
          </a:p>
        </p:txBody>
      </p:sp>
      <p:sp>
        <p:nvSpPr>
          <p:cNvPr id="4" name="Holder 4"/>
          <p:cNvSpPr>
            <a:spLocks noGrp="1"/>
          </p:cNvSpPr>
          <p:nvPr>
            <p:ph type="sldNum" sz="quarter" idx="7"/>
          </p:nvPr>
        </p:nvSpPr>
        <p:spPr>
          <a:xfrm>
            <a:off x="4389120" y="6377956"/>
            <a:ext cx="140208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6783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57199"/>
            <a:ext cx="2791884" cy="762000"/>
          </a:xfrm>
        </p:spPr>
        <p:txBody>
          <a:bodyPr anchor="b"/>
          <a:lstStyle>
            <a:lvl1pPr algn="l">
              <a:defRPr sz="2400" b="1"/>
            </a:lvl1pPr>
          </a:lstStyle>
          <a:p>
            <a:r>
              <a:rPr lang="en-US"/>
              <a:t>Click to edit Master title style</a:t>
            </a:r>
            <a:endParaRPr lang="en-US" dirty="0"/>
          </a:p>
        </p:txBody>
      </p:sp>
      <p:sp>
        <p:nvSpPr>
          <p:cNvPr id="3" name="Content Placeholder 2"/>
          <p:cNvSpPr>
            <a:spLocks noGrp="1"/>
          </p:cNvSpPr>
          <p:nvPr>
            <p:ph idx="1"/>
          </p:nvPr>
        </p:nvSpPr>
        <p:spPr>
          <a:xfrm>
            <a:off x="3242731" y="457197"/>
            <a:ext cx="7222068" cy="612140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4801" y="1371601"/>
            <a:ext cx="2791884" cy="5221929"/>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Slide Number Placeholder 5"/>
          <p:cNvSpPr>
            <a:spLocks noGrp="1"/>
          </p:cNvSpPr>
          <p:nvPr>
            <p:ph type="sldNum" sz="quarter" idx="10"/>
          </p:nvPr>
        </p:nvSpPr>
        <p:spPr>
          <a:xfrm>
            <a:off x="10261600" y="6493933"/>
            <a:ext cx="508000" cy="364067"/>
          </a:xfrm>
          <a:prstGeom prst="rect">
            <a:avLst/>
          </a:prstGeom>
        </p:spPr>
        <p:txBody>
          <a:bodyPr lIns="121917" tIns="60958" rIns="121917" bIns="60958"/>
          <a:lstStyle>
            <a:lvl1pPr>
              <a:defRPr/>
            </a:lvl1pPr>
          </a:lstStyle>
          <a:p>
            <a:pPr>
              <a:defRPr/>
            </a:pPr>
            <a:fld id="{70663505-2B62-478E-8F0A-B22887038AF6}" type="slidenum">
              <a:rPr lang="en-US"/>
              <a:pPr>
                <a:defRPr/>
              </a:pPr>
              <a:t>‹#›</a:t>
            </a:fld>
            <a:endParaRPr lang="en-US"/>
          </a:p>
        </p:txBody>
      </p:sp>
    </p:spTree>
    <p:extLst>
      <p:ext uri="{BB962C8B-B14F-4D97-AF65-F5344CB8AC3E}">
        <p14:creationId xmlns:p14="http://schemas.microsoft.com/office/powerpoint/2010/main" val="2355390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6153" y="4576380"/>
            <a:ext cx="6440905" cy="1235556"/>
          </a:xfrm>
        </p:spPr>
        <p:txBody>
          <a:bodyPr wrap="square" anchor="t">
            <a:normAutofit/>
          </a:bodyPr>
          <a:lstStyle>
            <a:lvl1pPr algn="l">
              <a:defRPr sz="3200" b="0"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92729" y="3300634"/>
            <a:ext cx="6391921" cy="118073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103517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3"/>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68"/>
            <a:ext cx="2844800" cy="365125"/>
          </a:xfrm>
          <a:prstGeom prst="rect">
            <a:avLst/>
          </a:prstGeom>
        </p:spPr>
        <p:txBody>
          <a:bodyPr/>
          <a:lstStyle>
            <a:lvl1pPr>
              <a:defRPr/>
            </a:lvl1pPr>
          </a:lstStyle>
          <a:p>
            <a:pPr>
              <a:defRPr/>
            </a:pPr>
            <a:fld id="{3B621146-A5EF-4BCC-8DE3-5AA5F6C4610C}" type="datetime1">
              <a:rPr lang="en-US"/>
              <a:pPr>
                <a:defRPr/>
              </a:pPr>
              <a:t>8/27/2019</a:t>
            </a:fld>
            <a:endParaRPr lang="en-US"/>
          </a:p>
        </p:txBody>
      </p:sp>
      <p:sp>
        <p:nvSpPr>
          <p:cNvPr id="5" name="Footer Placeholder 4"/>
          <p:cNvSpPr>
            <a:spLocks noGrp="1"/>
          </p:cNvSpPr>
          <p:nvPr>
            <p:ph type="ftr" sz="quarter" idx="11"/>
          </p:nvPr>
        </p:nvSpPr>
        <p:spPr>
          <a:xfrm>
            <a:off x="4165600" y="6356368"/>
            <a:ext cx="3860800" cy="3651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68"/>
            <a:ext cx="2844800" cy="365125"/>
          </a:xfrm>
          <a:prstGeom prst="rect">
            <a:avLst/>
          </a:prstGeom>
        </p:spPr>
        <p:txBody>
          <a:bodyPr/>
          <a:lstStyle>
            <a:lvl1pPr>
              <a:defRPr/>
            </a:lvl1pPr>
          </a:lstStyle>
          <a:p>
            <a:pPr>
              <a:defRPr/>
            </a:pPr>
            <a:fld id="{0800473E-BB31-4F6D-99ED-A976043D6CFB}" type="slidenum">
              <a:rPr lang="en-US"/>
              <a:pPr>
                <a:defRPr/>
              </a:pPr>
              <a:t>‹#›</a:t>
            </a:fld>
            <a:endParaRPr lang="en-US"/>
          </a:p>
        </p:txBody>
      </p:sp>
    </p:spTree>
    <p:extLst>
      <p:ext uri="{BB962C8B-B14F-4D97-AF65-F5344CB8AC3E}">
        <p14:creationId xmlns:p14="http://schemas.microsoft.com/office/powerpoint/2010/main" val="4261135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_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6153" y="4576380"/>
            <a:ext cx="6440905" cy="1235556"/>
          </a:xfrm>
        </p:spPr>
        <p:txBody>
          <a:bodyPr wrap="square" anchor="t">
            <a:normAutofit/>
          </a:bodyPr>
          <a:lstStyle>
            <a:lvl1pPr algn="l">
              <a:defRPr sz="3200" b="0"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92729" y="3300634"/>
            <a:ext cx="6391921" cy="118073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08099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6153" y="4576380"/>
            <a:ext cx="6440905" cy="1235556"/>
          </a:xfrm>
        </p:spPr>
        <p:txBody>
          <a:bodyPr wrap="square" anchor="t">
            <a:normAutofit/>
          </a:bodyPr>
          <a:lstStyle>
            <a:lvl1pPr algn="l">
              <a:defRPr sz="3200" b="0"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92729" y="3300634"/>
            <a:ext cx="6391921" cy="118073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31727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_S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6153" y="4576380"/>
            <a:ext cx="6440905" cy="1235556"/>
          </a:xfrm>
        </p:spPr>
        <p:txBody>
          <a:bodyPr wrap="square" anchor="t">
            <a:normAutofit/>
          </a:bodyPr>
          <a:lstStyle>
            <a:lvl1pPr algn="l">
              <a:defRPr sz="3200" b="0"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92729" y="3300634"/>
            <a:ext cx="6391921" cy="118073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20984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4" name="Text Placeholder 2"/>
          <p:cNvSpPr>
            <a:spLocks noGrp="1"/>
          </p:cNvSpPr>
          <p:nvPr>
            <p:ph idx="1"/>
          </p:nvPr>
        </p:nvSpPr>
        <p:spPr>
          <a:xfrm>
            <a:off x="609600" y="1600200"/>
            <a:ext cx="10972800" cy="4535423"/>
          </a:xfrm>
          <a:prstGeom prst="rect">
            <a:avLst/>
          </a:prstGeom>
        </p:spPr>
        <p:txBody>
          <a:bodyPr vert="horz" lIns="91440" tIns="45720" rIns="91440" bIns="45720" rtlCol="0">
            <a:normAutofit/>
          </a:bodyPr>
          <a:lstStyle>
            <a:lvl1pPr>
              <a:defRPr>
                <a:solidFill>
                  <a:schemeClr val="accent6"/>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207802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out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4" name="Text Placeholder 2"/>
          <p:cNvSpPr>
            <a:spLocks noGrp="1"/>
          </p:cNvSpPr>
          <p:nvPr>
            <p:ph idx="1"/>
          </p:nvPr>
        </p:nvSpPr>
        <p:spPr>
          <a:xfrm>
            <a:off x="609600" y="1600200"/>
            <a:ext cx="10972800" cy="4535423"/>
          </a:xfrm>
          <a:prstGeom prst="rect">
            <a:avLst/>
          </a:prstGeom>
        </p:spPr>
        <p:txBody>
          <a:bodyPr vert="horz" lIns="91440" tIns="45720" rIns="91440" bIns="45720" rtlCol="0">
            <a:normAutofit/>
          </a:bodyPr>
          <a:lstStyle>
            <a:lvl1pPr>
              <a:defRPr>
                <a:solidFill>
                  <a:schemeClr val="accent6"/>
                </a:solidFill>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381166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and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7858" y="4645152"/>
            <a:ext cx="8251649" cy="566738"/>
          </a:xfrm>
        </p:spPr>
        <p:txBody>
          <a:bodyPr anchor="b">
            <a:noAutofit/>
          </a:bodyPr>
          <a:lstStyle>
            <a:lvl1pPr algn="l">
              <a:defRPr sz="2400" b="0">
                <a:solidFill>
                  <a:schemeClr val="accent6"/>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637858" y="612778"/>
            <a:ext cx="8251649" cy="377634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37858" y="5257610"/>
            <a:ext cx="8251649" cy="905446"/>
          </a:xfrm>
        </p:spPr>
        <p:txBody>
          <a:bodyPr/>
          <a:lstStyle>
            <a:lvl1pPr marL="0" indent="0">
              <a:buNone/>
              <a:defRPr sz="1400">
                <a:solidFill>
                  <a:srgbClr val="4174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15288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without Gradien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7858" y="4645152"/>
            <a:ext cx="8251649" cy="566738"/>
          </a:xfrm>
        </p:spPr>
        <p:txBody>
          <a:bodyPr anchor="b">
            <a:noAutofit/>
          </a:bodyPr>
          <a:lstStyle>
            <a:lvl1pPr algn="l">
              <a:defRPr sz="2400" b="0">
                <a:solidFill>
                  <a:schemeClr val="accent6"/>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637858" y="612778"/>
            <a:ext cx="8251649" cy="377634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37858" y="5257610"/>
            <a:ext cx="8251649" cy="905446"/>
          </a:xfrm>
        </p:spPr>
        <p:txBody>
          <a:bodyPr/>
          <a:lstStyle>
            <a:lvl1pPr marL="0" indent="0">
              <a:buNone/>
              <a:defRPr sz="1400">
                <a:solidFill>
                  <a:srgbClr val="4174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79226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2"/>
            <a:ext cx="10972800" cy="45171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7682914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2" r:id="rId3"/>
    <p:sldLayoutId id="2147483663" r:id="rId4"/>
    <p:sldLayoutId id="2147483664" r:id="rId5"/>
    <p:sldLayoutId id="2147483654" r:id="rId6"/>
    <p:sldLayoutId id="2147483665" r:id="rId7"/>
    <p:sldLayoutId id="2147483657" r:id="rId8"/>
    <p:sldLayoutId id="2147483668" r:id="rId9"/>
    <p:sldLayoutId id="2147483658" r:id="rId10"/>
    <p:sldLayoutId id="2147483669" r:id="rId11"/>
    <p:sldLayoutId id="2147483661" r:id="rId12"/>
    <p:sldLayoutId id="2147483666" r:id="rId13"/>
    <p:sldLayoutId id="2147483655" r:id="rId14"/>
    <p:sldLayoutId id="2147483667" r:id="rId15"/>
    <p:sldLayoutId id="2147483660" r:id="rId16"/>
    <p:sldLayoutId id="2147483670" r:id="rId17"/>
    <p:sldLayoutId id="2147483671" r:id="rId18"/>
    <p:sldLayoutId id="2147483672" r:id="rId19"/>
    <p:sldLayoutId id="2147483673" r:id="rId20"/>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mn-lt"/>
          <a:ea typeface="+mj-ea"/>
          <a:cs typeface="+mj-cs"/>
        </a:defRPr>
      </a:lvl1pPr>
    </p:titleStyle>
    <p:bodyStyle>
      <a:lvl1pPr marL="0" indent="0" algn="l" defTabSz="914400" rtl="0" eaLnBrk="1" latinLnBrk="0" hangingPunct="1">
        <a:spcBef>
          <a:spcPct val="20000"/>
        </a:spcBef>
        <a:buClr>
          <a:srgbClr val="005288"/>
        </a:buClr>
        <a:buSzPct val="120000"/>
        <a:buFontTx/>
        <a:buNone/>
        <a:defRPr sz="2200" kern="1200" spc="-20" baseline="0">
          <a:solidFill>
            <a:schemeClr val="accent6"/>
          </a:solidFill>
          <a:latin typeface="+mn-lt"/>
          <a:ea typeface="+mn-ea"/>
          <a:cs typeface="+mn-cs"/>
        </a:defRPr>
      </a:lvl1pPr>
      <a:lvl2pPr marL="457200" indent="-228600" algn="l" defTabSz="914400" rtl="0" eaLnBrk="1" latinLnBrk="0" hangingPunct="1">
        <a:spcBef>
          <a:spcPct val="20000"/>
        </a:spcBef>
        <a:buClr>
          <a:srgbClr val="49948E"/>
        </a:buClr>
        <a:buSzPct val="100000"/>
        <a:buFont typeface="Arial Black" panose="020B0A04020102020204" pitchFamily="34" charset="0"/>
        <a:buChar char="›"/>
        <a:tabLst>
          <a:tab pos="457200" algn="l"/>
        </a:tabLst>
        <a:defRPr sz="2000" kern="1200" spc="-20" baseline="0">
          <a:solidFill>
            <a:srgbClr val="516F81"/>
          </a:solidFill>
          <a:latin typeface="+mn-lt"/>
          <a:ea typeface="+mn-ea"/>
          <a:cs typeface="+mn-cs"/>
        </a:defRPr>
      </a:lvl2pPr>
      <a:lvl3pPr marL="914400" indent="-228600" algn="l" defTabSz="914400" rtl="0" eaLnBrk="1" latinLnBrk="0" hangingPunct="1">
        <a:spcBef>
          <a:spcPct val="20000"/>
        </a:spcBef>
        <a:buClr>
          <a:srgbClr val="49948E"/>
        </a:buClr>
        <a:buFont typeface="Arial Black" panose="020B0A04020102020204" pitchFamily="34" charset="0"/>
        <a:buChar char="›"/>
        <a:tabLst>
          <a:tab pos="457200" algn="l"/>
        </a:tabLst>
        <a:defRPr sz="2000" kern="1200" spc="-20" baseline="0">
          <a:solidFill>
            <a:srgbClr val="516F81"/>
          </a:solidFill>
          <a:latin typeface="+mn-lt"/>
          <a:ea typeface="+mn-ea"/>
          <a:cs typeface="+mn-cs"/>
        </a:defRPr>
      </a:lvl3pPr>
      <a:lvl4pPr marL="13716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4pPr>
      <a:lvl5pPr marL="18288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doi.org/10.1089/tmj.2017.0291"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consultantsfactory.com/"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21.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valentas@musc.edu"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3.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hyperlink" Target="mailto:valentas@musc.edu"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7792" y="276710"/>
            <a:ext cx="11645613" cy="1362553"/>
          </a:xfrm>
          <a:prstGeom prst="roundRect">
            <a:avLst/>
          </a:prstGeom>
          <a:gradFill flip="none" rotWithShape="1">
            <a:gsLst>
              <a:gs pos="100000">
                <a:schemeClr val="accent1">
                  <a:tint val="44500"/>
                  <a:satMod val="160000"/>
                </a:schemeClr>
              </a:gs>
              <a:gs pos="0">
                <a:schemeClr val="tx1"/>
              </a:gs>
              <a:gs pos="83000">
                <a:schemeClr val="accent1">
                  <a:tint val="23500"/>
                  <a:satMod val="160000"/>
                  <a:alpha val="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47440" y="299825"/>
            <a:ext cx="11518021" cy="1316324"/>
          </a:xfrm>
          <a:prstGeom prst="rect">
            <a:avLst/>
          </a:prstGeom>
        </p:spPr>
        <p:txBody>
          <a:bodyPr vert="horz" wrap="square" lIns="91440" tIns="45720" rIns="91440" bIns="45720" rtlCol="0" anchor="ctr">
            <a:noAutofit/>
          </a:bodyPr>
          <a:lstStyle>
            <a:lvl1pPr algn="l" defTabSz="914400" rtl="0" eaLnBrk="1" latinLnBrk="0" hangingPunct="1">
              <a:spcBef>
                <a:spcPct val="0"/>
              </a:spcBef>
              <a:buNone/>
              <a:defRPr sz="3600" kern="1200">
                <a:solidFill>
                  <a:schemeClr val="bg1"/>
                </a:solidFill>
                <a:latin typeface="+mn-lt"/>
                <a:ea typeface="+mj-ea"/>
                <a:cs typeface="+mj-cs"/>
              </a:defRPr>
            </a:lvl1pPr>
          </a:lstStyle>
          <a:p>
            <a:r>
              <a:rPr lang="en-US" b="1" dirty="0" smtClean="0"/>
              <a:t>A Guide to Successful Telehealth Implementation: The Evolution of TSIM™</a:t>
            </a:r>
          </a:p>
        </p:txBody>
      </p:sp>
    </p:spTree>
    <p:extLst>
      <p:ext uri="{BB962C8B-B14F-4D97-AF65-F5344CB8AC3E}">
        <p14:creationId xmlns:p14="http://schemas.microsoft.com/office/powerpoint/2010/main" val="1736729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nSpc>
                <a:spcPct val="120000"/>
              </a:lnSpc>
              <a:spcBef>
                <a:spcPts val="0"/>
              </a:spcBef>
            </a:pPr>
            <a:r>
              <a:rPr lang="en-US" b="1" dirty="0"/>
              <a:t>Current telehealth literature includes multiple &amp; separate frameworks related to:</a:t>
            </a:r>
          </a:p>
        </p:txBody>
      </p:sp>
      <p:sp>
        <p:nvSpPr>
          <p:cNvPr id="5" name="Oval 4">
            <a:extLst>
              <a:ext uri="{FF2B5EF4-FFF2-40B4-BE49-F238E27FC236}">
                <a16:creationId xmlns="" xmlns:a16="http://schemas.microsoft.com/office/drawing/2014/main" id="{C9D92534-66B7-5A45-97BE-6570FA9ED352}"/>
              </a:ext>
            </a:extLst>
          </p:cNvPr>
          <p:cNvSpPr/>
          <p:nvPr/>
        </p:nvSpPr>
        <p:spPr>
          <a:xfrm>
            <a:off x="203200" y="1667048"/>
            <a:ext cx="2773916" cy="2682240"/>
          </a:xfrm>
          <a:prstGeom prst="ellipse">
            <a:avLst/>
          </a:prstGeom>
          <a:solidFill>
            <a:srgbClr val="172E6F"/>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2400" dirty="0"/>
              <a:t>Readiness Assessment</a:t>
            </a:r>
          </a:p>
          <a:p>
            <a:pPr algn="ctr"/>
            <a:endParaRPr lang="en-US" sz="2400" dirty="0"/>
          </a:p>
        </p:txBody>
      </p:sp>
      <p:sp>
        <p:nvSpPr>
          <p:cNvPr id="7" name="Oval 6">
            <a:extLst>
              <a:ext uri="{FF2B5EF4-FFF2-40B4-BE49-F238E27FC236}">
                <a16:creationId xmlns="" xmlns:a16="http://schemas.microsoft.com/office/drawing/2014/main" id="{292DEEE3-C656-E249-9A77-053C789C7552}"/>
              </a:ext>
            </a:extLst>
          </p:cNvPr>
          <p:cNvSpPr/>
          <p:nvPr/>
        </p:nvSpPr>
        <p:spPr>
          <a:xfrm>
            <a:off x="3371228" y="2763618"/>
            <a:ext cx="3121958" cy="2765311"/>
          </a:xfrm>
          <a:prstGeom prst="ellipse">
            <a:avLst/>
          </a:prstGeom>
          <a:solidFill>
            <a:srgbClr val="172E6F"/>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2200" dirty="0"/>
              <a:t>Implementation</a:t>
            </a:r>
          </a:p>
        </p:txBody>
      </p:sp>
      <p:sp>
        <p:nvSpPr>
          <p:cNvPr id="8" name="Oval 7">
            <a:extLst>
              <a:ext uri="{FF2B5EF4-FFF2-40B4-BE49-F238E27FC236}">
                <a16:creationId xmlns="" xmlns:a16="http://schemas.microsoft.com/office/drawing/2014/main" id="{7E92787B-E348-2942-992C-FFD94ECC7CD8}"/>
              </a:ext>
            </a:extLst>
          </p:cNvPr>
          <p:cNvSpPr/>
          <p:nvPr/>
        </p:nvSpPr>
        <p:spPr>
          <a:xfrm>
            <a:off x="6493186" y="1308912"/>
            <a:ext cx="2682240" cy="2682240"/>
          </a:xfrm>
          <a:prstGeom prst="ellipse">
            <a:avLst/>
          </a:prstGeom>
          <a:solidFill>
            <a:srgbClr val="172E6F"/>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2400" dirty="0"/>
              <a:t>Diffusion</a:t>
            </a:r>
          </a:p>
        </p:txBody>
      </p:sp>
      <p:sp>
        <p:nvSpPr>
          <p:cNvPr id="9" name="Oval 8">
            <a:extLst>
              <a:ext uri="{FF2B5EF4-FFF2-40B4-BE49-F238E27FC236}">
                <a16:creationId xmlns="" xmlns:a16="http://schemas.microsoft.com/office/drawing/2014/main" id="{DC95C931-C106-374E-8797-C3E01E9EF52B}"/>
              </a:ext>
            </a:extLst>
          </p:cNvPr>
          <p:cNvSpPr/>
          <p:nvPr/>
        </p:nvSpPr>
        <p:spPr>
          <a:xfrm>
            <a:off x="9175426" y="3091238"/>
            <a:ext cx="2682240" cy="2682240"/>
          </a:xfrm>
          <a:prstGeom prst="ellipse">
            <a:avLst/>
          </a:prstGeom>
          <a:solidFill>
            <a:srgbClr val="172E6F"/>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2400" dirty="0"/>
              <a:t>Evaluation</a:t>
            </a:r>
          </a:p>
          <a:p>
            <a:pPr algn="ctr"/>
            <a:endParaRPr lang="en-US" dirty="0"/>
          </a:p>
        </p:txBody>
      </p:sp>
      <p:sp>
        <p:nvSpPr>
          <p:cNvPr id="2" name="Rectangle 1">
            <a:extLst>
              <a:ext uri="{FF2B5EF4-FFF2-40B4-BE49-F238E27FC236}">
                <a16:creationId xmlns="" xmlns:a16="http://schemas.microsoft.com/office/drawing/2014/main" id="{803FB6D0-0896-8749-B9A2-04ED61E479AD}"/>
              </a:ext>
            </a:extLst>
          </p:cNvPr>
          <p:cNvSpPr/>
          <p:nvPr/>
        </p:nvSpPr>
        <p:spPr>
          <a:xfrm>
            <a:off x="64502" y="5781878"/>
            <a:ext cx="6613452" cy="938714"/>
          </a:xfrm>
          <a:prstGeom prst="rect">
            <a:avLst/>
          </a:prstGeom>
        </p:spPr>
        <p:txBody>
          <a:bodyPr wrap="square" lIns="121917" tIns="60958" rIns="121917" bIns="60958">
            <a:spAutoFit/>
          </a:bodyPr>
          <a:lstStyle/>
          <a:p>
            <a:pPr defTabSz="609585" eaLnBrk="0" hangingPunct="0">
              <a:spcBef>
                <a:spcPct val="30000"/>
              </a:spcBef>
              <a:defRPr/>
            </a:pPr>
            <a:r>
              <a:rPr lang="en-US" sz="1000" dirty="0" err="1"/>
              <a:t>Broens</a:t>
            </a:r>
            <a:r>
              <a:rPr lang="en-US" sz="1000" dirty="0"/>
              <a:t>, T.H., </a:t>
            </a:r>
            <a:r>
              <a:rPr lang="en-US" sz="1000" dirty="0" err="1"/>
              <a:t>Vollenbroek</a:t>
            </a:r>
            <a:r>
              <a:rPr lang="en-US" sz="1000" dirty="0"/>
              <a:t>-Hutten, M.M., </a:t>
            </a:r>
            <a:r>
              <a:rPr lang="en-US" sz="1000" dirty="0" err="1"/>
              <a:t>Hermens</a:t>
            </a:r>
            <a:r>
              <a:rPr lang="en-US" sz="1000" dirty="0"/>
              <a:t>, H.J., van </a:t>
            </a:r>
            <a:r>
              <a:rPr lang="en-US" sz="1000" dirty="0" err="1"/>
              <a:t>Halteren</a:t>
            </a:r>
            <a:r>
              <a:rPr lang="en-US" sz="1000" dirty="0"/>
              <a:t>, A.T., </a:t>
            </a:r>
            <a:r>
              <a:rPr lang="en-US" sz="1000" dirty="0" err="1"/>
              <a:t>Nieuwenhuis</a:t>
            </a:r>
            <a:r>
              <a:rPr lang="en-US" sz="1000" dirty="0"/>
              <a:t>, L.J. et al. (2007). Determinants of successful telemedicine implementations: a literature study. Journal of Telemedicine and Telecare, 13(6): 303-309.</a:t>
            </a:r>
          </a:p>
          <a:p>
            <a:pPr defTabSz="609585" eaLnBrk="0" hangingPunct="0">
              <a:spcBef>
                <a:spcPct val="30000"/>
              </a:spcBef>
              <a:defRPr/>
            </a:pPr>
            <a:r>
              <a:rPr lang="en-US" sz="1000" dirty="0"/>
              <a:t>Van </a:t>
            </a:r>
            <a:r>
              <a:rPr lang="en-US" sz="1000" dirty="0" err="1"/>
              <a:t>Dyk</a:t>
            </a:r>
            <a:r>
              <a:rPr lang="en-US" sz="1000" dirty="0"/>
              <a:t>, L. (2014). A review of the telehealth service implementation frameworks. </a:t>
            </a:r>
            <a:r>
              <a:rPr lang="en-US" sz="1000" i="1" dirty="0"/>
              <a:t>International Journal of Public Health, </a:t>
            </a:r>
            <a:r>
              <a:rPr lang="en-US" sz="1000" dirty="0"/>
              <a:t>11: 1279-1298.</a:t>
            </a:r>
          </a:p>
        </p:txBody>
      </p:sp>
    </p:spTree>
    <p:extLst>
      <p:ext uri="{BB962C8B-B14F-4D97-AF65-F5344CB8AC3E}">
        <p14:creationId xmlns:p14="http://schemas.microsoft.com/office/powerpoint/2010/main" val="136326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840592A-DDA6-604D-B45D-89107BABC94C}"/>
              </a:ext>
            </a:extLst>
          </p:cNvPr>
          <p:cNvSpPr>
            <a:spLocks noGrp="1"/>
          </p:cNvSpPr>
          <p:nvPr>
            <p:ph type="title"/>
          </p:nvPr>
        </p:nvSpPr>
        <p:spPr>
          <a:xfrm>
            <a:off x="460745" y="340241"/>
            <a:ext cx="11320130" cy="1616148"/>
          </a:xfrm>
        </p:spPr>
        <p:txBody>
          <a:bodyPr>
            <a:normAutofit fontScale="90000"/>
          </a:bodyPr>
          <a:lstStyle/>
          <a:p>
            <a:pPr>
              <a:lnSpc>
                <a:spcPct val="100000"/>
              </a:lnSpc>
            </a:pPr>
            <a:r>
              <a:rPr lang="en-US" sz="3100" b="1" dirty="0">
                <a:solidFill>
                  <a:srgbClr val="172E6F"/>
                </a:solidFill>
              </a:rPr>
              <a:t>Sustainable Telemedicine: Designing and Building Infrastructure to Support a Comprehensive Telemedicine Practice</a:t>
            </a:r>
            <a:r>
              <a:rPr lang="en-US" sz="2700" dirty="0">
                <a:solidFill>
                  <a:srgbClr val="172E6F"/>
                </a:solidFill>
              </a:rPr>
              <a:t/>
            </a:r>
            <a:br>
              <a:rPr lang="en-US" sz="2700" dirty="0">
                <a:solidFill>
                  <a:srgbClr val="172E6F"/>
                </a:solidFill>
              </a:rPr>
            </a:br>
            <a:r>
              <a:rPr lang="en-US" sz="2700" dirty="0"/>
              <a:t>(Mayo Clinic Experience)</a:t>
            </a:r>
          </a:p>
        </p:txBody>
      </p:sp>
      <p:sp>
        <p:nvSpPr>
          <p:cNvPr id="2" name="Content Placeholder 1">
            <a:extLst>
              <a:ext uri="{FF2B5EF4-FFF2-40B4-BE49-F238E27FC236}">
                <a16:creationId xmlns="" xmlns:a16="http://schemas.microsoft.com/office/drawing/2014/main" id="{2DE96947-C8AF-0C4C-9979-FCF8643CF360}"/>
              </a:ext>
            </a:extLst>
          </p:cNvPr>
          <p:cNvSpPr>
            <a:spLocks noGrp="1"/>
          </p:cNvSpPr>
          <p:nvPr>
            <p:ph idx="1"/>
          </p:nvPr>
        </p:nvSpPr>
        <p:spPr>
          <a:xfrm>
            <a:off x="694660" y="2387010"/>
            <a:ext cx="10972800" cy="2908005"/>
          </a:xfrm>
        </p:spPr>
        <p:txBody>
          <a:bodyPr>
            <a:normAutofit/>
          </a:bodyPr>
          <a:lstStyle/>
          <a:p>
            <a:r>
              <a:rPr lang="en-US" sz="2000" dirty="0" smtClean="0"/>
              <a:t>Analysis of Challenges:</a:t>
            </a:r>
            <a:endParaRPr lang="en-US" sz="2000" dirty="0"/>
          </a:p>
          <a:p>
            <a:pPr marL="457189" indent="-457189">
              <a:buFont typeface="+mj-lt"/>
              <a:buAutoNum type="arabicPeriod"/>
            </a:pPr>
            <a:r>
              <a:rPr lang="en-US" sz="2000" dirty="0"/>
              <a:t>“Strategy…not clearly articulated”; priorities and scope not maintained</a:t>
            </a:r>
          </a:p>
          <a:p>
            <a:pPr marL="457189" indent="-457189">
              <a:buFont typeface="+mj-lt"/>
              <a:buAutoNum type="arabicPeriod"/>
            </a:pPr>
            <a:r>
              <a:rPr lang="en-US" sz="2000" dirty="0"/>
              <a:t>Services created from different practice areas resulted in variation, creating further challenges in providing operational support across the enterprise</a:t>
            </a:r>
          </a:p>
          <a:p>
            <a:pPr marL="457189" indent="-457189">
              <a:buFont typeface="+mj-lt"/>
              <a:buAutoNum type="arabicPeriod"/>
            </a:pPr>
            <a:r>
              <a:rPr lang="en-US" sz="2000" dirty="0"/>
              <a:t>Numerous stakeholders and competing priorities negatively impacted service development</a:t>
            </a:r>
          </a:p>
          <a:p>
            <a:pPr marL="457189" indent="-457189">
              <a:buFont typeface="+mj-lt"/>
              <a:buAutoNum type="arabicPeriod"/>
            </a:pPr>
            <a:r>
              <a:rPr lang="en-US" sz="2000" dirty="0"/>
              <a:t>Fragmented technology; no clear operational procedures</a:t>
            </a:r>
          </a:p>
        </p:txBody>
      </p:sp>
      <p:sp>
        <p:nvSpPr>
          <p:cNvPr id="4" name="TextBox 3">
            <a:extLst>
              <a:ext uri="{FF2B5EF4-FFF2-40B4-BE49-F238E27FC236}">
                <a16:creationId xmlns="" xmlns:a16="http://schemas.microsoft.com/office/drawing/2014/main" id="{A9AC5D9F-FBB9-AD4F-B5E9-89F5959EA8EC}"/>
              </a:ext>
            </a:extLst>
          </p:cNvPr>
          <p:cNvSpPr txBox="1"/>
          <p:nvPr/>
        </p:nvSpPr>
        <p:spPr>
          <a:xfrm>
            <a:off x="357703" y="5732866"/>
            <a:ext cx="9936976" cy="492438"/>
          </a:xfrm>
          <a:prstGeom prst="rect">
            <a:avLst/>
          </a:prstGeom>
          <a:noFill/>
        </p:spPr>
        <p:txBody>
          <a:bodyPr wrap="square" lIns="121917" tIns="60958" rIns="121917" bIns="60958" rtlCol="0">
            <a:spAutoFit/>
          </a:bodyPr>
          <a:lstStyle/>
          <a:p>
            <a:r>
              <a:rPr lang="en-US" sz="1200" dirty="0"/>
              <a:t>Beth L.H. Kreofsky, R. Nicole Blegen, Troy G. Lokken, Susan M. Kapraun, Matthew S. Bushman, and Bart M. Demaerschalk.Telemedicine and e-Health2018. </a:t>
            </a:r>
            <a:r>
              <a:rPr lang="en-US" sz="1200" dirty="0">
                <a:hlinkClick r:id="rId3"/>
              </a:rPr>
              <a:t>http://doi.org/10.1089/tmj.2017.0291</a:t>
            </a:r>
            <a:endParaRPr lang="en-US" sz="1200" dirty="0"/>
          </a:p>
        </p:txBody>
      </p:sp>
    </p:spTree>
    <p:extLst>
      <p:ext uri="{BB962C8B-B14F-4D97-AF65-F5344CB8AC3E}">
        <p14:creationId xmlns:p14="http://schemas.microsoft.com/office/powerpoint/2010/main" val="1201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03498" y="1608257"/>
            <a:ext cx="8647328" cy="2652765"/>
          </a:xfrm>
          <a:prstGeom prst="rect">
            <a:avLst/>
          </a:prstGeom>
          <a:solidFill>
            <a:srgbClr val="172E6F"/>
          </a:solidFill>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dirty="0"/>
          </a:p>
        </p:txBody>
      </p:sp>
      <p:sp>
        <p:nvSpPr>
          <p:cNvPr id="4" name="Title 3"/>
          <p:cNvSpPr>
            <a:spLocks noGrp="1"/>
          </p:cNvSpPr>
          <p:nvPr>
            <p:ph type="title"/>
          </p:nvPr>
        </p:nvSpPr>
        <p:spPr/>
        <p:txBody>
          <a:bodyPr>
            <a:normAutofit/>
          </a:bodyPr>
          <a:lstStyle/>
          <a:p>
            <a:r>
              <a:rPr lang="en-US" sz="3200" b="1" dirty="0">
                <a:solidFill>
                  <a:srgbClr val="172E6F"/>
                </a:solidFill>
              </a:rPr>
              <a:t>Factors that Impact Telehealth Success</a:t>
            </a:r>
          </a:p>
        </p:txBody>
      </p:sp>
      <p:sp>
        <p:nvSpPr>
          <p:cNvPr id="5" name="Content Placeholder 3"/>
          <p:cNvSpPr txBox="1">
            <a:spLocks noGrp="1"/>
          </p:cNvSpPr>
          <p:nvPr>
            <p:ph idx="1"/>
          </p:nvPr>
        </p:nvSpPr>
        <p:spPr>
          <a:xfrm>
            <a:off x="588335" y="1727791"/>
            <a:ext cx="10972800" cy="4535423"/>
          </a:xfrm>
          <a:prstGeom prst="rect">
            <a:avLst/>
          </a:prstGeom>
        </p:spPr>
        <p:txBody>
          <a:bodyPr vert="horz" lIns="121917" tIns="60958" rIns="121917" bIns="60958" numCol="1" rtlCol="0">
            <a:normAutofit/>
          </a:bodyPr>
          <a:lstStyle>
            <a:lvl1pPr marL="0" indent="0" algn="l" defTabSz="914400" rtl="0" eaLnBrk="1" latinLnBrk="0" hangingPunct="1">
              <a:spcBef>
                <a:spcPct val="20000"/>
              </a:spcBef>
              <a:buClr>
                <a:srgbClr val="005288"/>
              </a:buClr>
              <a:buSzPct val="120000"/>
              <a:buFontTx/>
              <a:buNone/>
              <a:defRPr sz="2200" kern="1200" spc="-20" baseline="0">
                <a:solidFill>
                  <a:schemeClr val="accent6"/>
                </a:solidFill>
                <a:latin typeface="+mn-lt"/>
                <a:ea typeface="+mn-ea"/>
                <a:cs typeface="+mn-cs"/>
              </a:defRPr>
            </a:lvl1pPr>
            <a:lvl2pPr marL="457200" indent="-228600" algn="l" defTabSz="914400" rtl="0" eaLnBrk="1" latinLnBrk="0" hangingPunct="1">
              <a:spcBef>
                <a:spcPct val="20000"/>
              </a:spcBef>
              <a:buClr>
                <a:srgbClr val="49948E"/>
              </a:buClr>
              <a:buSzPct val="100000"/>
              <a:buFont typeface="Arial Black" panose="020B0A04020102020204" pitchFamily="34" charset="0"/>
              <a:buChar char="›"/>
              <a:tabLst>
                <a:tab pos="457200" algn="l"/>
              </a:tabLst>
              <a:defRPr sz="2000" kern="1200" spc="-20" baseline="0">
                <a:solidFill>
                  <a:srgbClr val="516F81"/>
                </a:solidFill>
                <a:latin typeface="+mn-lt"/>
                <a:ea typeface="+mn-ea"/>
                <a:cs typeface="+mn-cs"/>
              </a:defRPr>
            </a:lvl2pPr>
            <a:lvl3pPr marL="914400" indent="-228600" algn="l" defTabSz="914400" rtl="0" eaLnBrk="1" latinLnBrk="0" hangingPunct="1">
              <a:spcBef>
                <a:spcPct val="20000"/>
              </a:spcBef>
              <a:buClr>
                <a:srgbClr val="49948E"/>
              </a:buClr>
              <a:buFont typeface="Arial Black" panose="020B0A04020102020204" pitchFamily="34" charset="0"/>
              <a:buChar char="›"/>
              <a:tabLst>
                <a:tab pos="457200" algn="l"/>
              </a:tabLst>
              <a:defRPr sz="2000" kern="1200" spc="-20" baseline="0">
                <a:solidFill>
                  <a:srgbClr val="516F81"/>
                </a:solidFill>
                <a:latin typeface="+mn-lt"/>
                <a:ea typeface="+mn-ea"/>
                <a:cs typeface="+mn-cs"/>
              </a:defRPr>
            </a:lvl3pPr>
            <a:lvl4pPr marL="13716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4pPr>
            <a:lvl5pPr marL="18288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676358" lvl="2" indent="-457189">
              <a:buFont typeface="Arial" panose="020B0604020202020204" pitchFamily="34" charset="0"/>
              <a:buChar char="•"/>
            </a:pPr>
            <a:r>
              <a:rPr lang="en-US" sz="2400" dirty="0">
                <a:solidFill>
                  <a:schemeClr val="bg1"/>
                </a:solidFill>
              </a:rPr>
              <a:t>Technology</a:t>
            </a:r>
          </a:p>
          <a:p>
            <a:pPr marL="1676358" lvl="2" indent="-457189">
              <a:buFont typeface="Arial" panose="020B0604020202020204" pitchFamily="34" charset="0"/>
              <a:buChar char="•"/>
            </a:pPr>
            <a:r>
              <a:rPr lang="en-US" sz="2400" dirty="0">
                <a:solidFill>
                  <a:schemeClr val="bg1"/>
                </a:solidFill>
              </a:rPr>
              <a:t>Organizational structures</a:t>
            </a:r>
          </a:p>
          <a:p>
            <a:pPr marL="1676358" lvl="2" indent="-457189">
              <a:buFont typeface="Arial" panose="020B0604020202020204" pitchFamily="34" charset="0"/>
              <a:buChar char="•"/>
            </a:pPr>
            <a:r>
              <a:rPr lang="en-US" sz="2400" dirty="0">
                <a:solidFill>
                  <a:schemeClr val="bg1"/>
                </a:solidFill>
              </a:rPr>
              <a:t>Change management</a:t>
            </a:r>
          </a:p>
          <a:p>
            <a:pPr marL="1676358" lvl="2" indent="-457189">
              <a:buFont typeface="Arial" panose="020B0604020202020204" pitchFamily="34" charset="0"/>
              <a:buChar char="•"/>
            </a:pPr>
            <a:r>
              <a:rPr lang="en-US" sz="2400" dirty="0">
                <a:solidFill>
                  <a:schemeClr val="bg1"/>
                </a:solidFill>
              </a:rPr>
              <a:t>Economic feasibility</a:t>
            </a:r>
          </a:p>
          <a:p>
            <a:pPr marL="1676358" lvl="2" indent="-457189">
              <a:buFont typeface="Arial" panose="020B0604020202020204" pitchFamily="34" charset="0"/>
              <a:buChar char="•"/>
            </a:pPr>
            <a:r>
              <a:rPr lang="en-US" sz="2400" dirty="0">
                <a:solidFill>
                  <a:schemeClr val="bg1"/>
                </a:solidFill>
              </a:rPr>
              <a:t>Societal impacts</a:t>
            </a:r>
          </a:p>
          <a:p>
            <a:pPr marL="1676358" lvl="2" indent="-457189">
              <a:buFont typeface="Arial" panose="020B0604020202020204" pitchFamily="34" charset="0"/>
              <a:buChar char="•"/>
            </a:pPr>
            <a:endParaRPr lang="en-US" sz="2400" dirty="0">
              <a:solidFill>
                <a:schemeClr val="bg1"/>
              </a:solidFill>
            </a:endParaRPr>
          </a:p>
          <a:p>
            <a:endParaRPr lang="en-US" sz="3200" dirty="0"/>
          </a:p>
        </p:txBody>
      </p:sp>
      <p:sp>
        <p:nvSpPr>
          <p:cNvPr id="7" name="Content Placeholder 3"/>
          <p:cNvSpPr txBox="1">
            <a:spLocks/>
          </p:cNvSpPr>
          <p:nvPr/>
        </p:nvSpPr>
        <p:spPr>
          <a:xfrm>
            <a:off x="4662677" y="1359657"/>
            <a:ext cx="5388149" cy="3001108"/>
          </a:xfrm>
          <a:prstGeom prst="rect">
            <a:avLst/>
          </a:prstGeom>
        </p:spPr>
        <p:txBody>
          <a:bodyPr vert="horz" lIns="121917" tIns="60958" rIns="121917" bIns="60958" numCol="1" rtlCol="0">
            <a:normAutofit/>
          </a:bodyPr>
          <a:lstStyle>
            <a:lvl1pPr marL="0" indent="0" algn="l" defTabSz="914400" rtl="0" eaLnBrk="1" latinLnBrk="0" hangingPunct="1">
              <a:lnSpc>
                <a:spcPct val="80000"/>
              </a:lnSpc>
              <a:spcBef>
                <a:spcPct val="20000"/>
              </a:spcBef>
              <a:spcAft>
                <a:spcPts val="600"/>
              </a:spcAft>
              <a:buClr>
                <a:srgbClr val="005288"/>
              </a:buClr>
              <a:buSzPct val="120000"/>
              <a:buFontTx/>
              <a:buNone/>
              <a:defRPr sz="2200" b="0" i="0" kern="1200" spc="-20" baseline="0">
                <a:solidFill>
                  <a:schemeClr val="accent6"/>
                </a:solidFill>
                <a:latin typeface="+mn-lt"/>
                <a:ea typeface="+mn-ea"/>
                <a:cs typeface="+mn-cs"/>
              </a:defRPr>
            </a:lvl1pPr>
            <a:lvl2pPr marL="457200" indent="-228600" algn="l" defTabSz="914400" rtl="0" eaLnBrk="1" latinLnBrk="0" hangingPunct="1">
              <a:lnSpc>
                <a:spcPct val="80000"/>
              </a:lnSpc>
              <a:spcBef>
                <a:spcPct val="20000"/>
              </a:spcBef>
              <a:spcAft>
                <a:spcPts val="600"/>
              </a:spcAft>
              <a:buClr>
                <a:srgbClr val="49948E"/>
              </a:buClr>
              <a:buSzPct val="100000"/>
              <a:buFont typeface="Arial Black" panose="020B0A04020102020204" pitchFamily="34" charset="0"/>
              <a:buChar char="›"/>
              <a:tabLst>
                <a:tab pos="457200" algn="l"/>
              </a:tabLst>
              <a:defRPr sz="2000" b="0" i="0" kern="1200" spc="-20" baseline="0">
                <a:solidFill>
                  <a:srgbClr val="516F81"/>
                </a:solidFill>
                <a:latin typeface="+mn-lt"/>
                <a:ea typeface="+mn-ea"/>
                <a:cs typeface="+mn-cs"/>
              </a:defRPr>
            </a:lvl2pPr>
            <a:lvl3pPr marL="914400" indent="-228600" algn="l" defTabSz="914400" rtl="0" eaLnBrk="1" latinLnBrk="0" hangingPunct="1">
              <a:lnSpc>
                <a:spcPct val="80000"/>
              </a:lnSpc>
              <a:spcBef>
                <a:spcPct val="20000"/>
              </a:spcBef>
              <a:spcAft>
                <a:spcPts val="600"/>
              </a:spcAft>
              <a:buClr>
                <a:srgbClr val="49948E"/>
              </a:buClr>
              <a:buFont typeface="Arial Black" panose="020B0A04020102020204" pitchFamily="34" charset="0"/>
              <a:buChar char="›"/>
              <a:tabLst>
                <a:tab pos="457200" algn="l"/>
              </a:tabLst>
              <a:defRPr sz="2000" b="0" i="0" kern="1200" spc="-20" baseline="0">
                <a:solidFill>
                  <a:srgbClr val="516F81"/>
                </a:solidFill>
                <a:latin typeface="+mn-lt"/>
                <a:ea typeface="+mn-ea"/>
                <a:cs typeface="+mn-cs"/>
              </a:defRPr>
            </a:lvl3pPr>
            <a:lvl4pPr marL="1371600" indent="-228600" algn="l" defTabSz="914400" rtl="0" eaLnBrk="1" latinLnBrk="0" hangingPunct="1">
              <a:lnSpc>
                <a:spcPct val="80000"/>
              </a:lnSpc>
              <a:spcBef>
                <a:spcPct val="20000"/>
              </a:spcBef>
              <a:spcAft>
                <a:spcPts val="600"/>
              </a:spcAft>
              <a:buClr>
                <a:srgbClr val="49948E"/>
              </a:buClr>
              <a:buFont typeface="Arial Black" panose="020B0A04020102020204" pitchFamily="34" charset="0"/>
              <a:buChar char="›"/>
              <a:defRPr sz="2000" b="0" i="0" kern="1200" spc="-20" baseline="0">
                <a:solidFill>
                  <a:srgbClr val="516F81"/>
                </a:solidFill>
                <a:latin typeface="+mn-lt"/>
                <a:ea typeface="+mn-ea"/>
                <a:cs typeface="+mn-cs"/>
              </a:defRPr>
            </a:lvl4pPr>
            <a:lvl5pPr marL="1828800" indent="-228600" algn="l" defTabSz="914400" rtl="0" eaLnBrk="1" latinLnBrk="0" hangingPunct="1">
              <a:lnSpc>
                <a:spcPct val="80000"/>
              </a:lnSpc>
              <a:spcBef>
                <a:spcPct val="20000"/>
              </a:spcBef>
              <a:spcAft>
                <a:spcPts val="600"/>
              </a:spcAft>
              <a:buClr>
                <a:srgbClr val="49948E"/>
              </a:buClr>
              <a:buFont typeface="Arial Black" panose="020B0A04020102020204" pitchFamily="34" charset="0"/>
              <a:buChar char="›"/>
              <a:defRPr sz="2000" b="0" i="0" kern="1200" spc="-20" baseline="0">
                <a:solidFill>
                  <a:srgbClr val="516F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676358" lvl="2" indent="-457189">
              <a:buFont typeface="Arial" panose="020B0604020202020204" pitchFamily="34" charset="0"/>
              <a:buChar char="•"/>
            </a:pPr>
            <a:endParaRPr lang="en-US" sz="2400" dirty="0">
              <a:solidFill>
                <a:schemeClr val="bg1"/>
              </a:solidFill>
            </a:endParaRPr>
          </a:p>
          <a:p>
            <a:pPr marL="1676358" lvl="2" indent="-457189">
              <a:buFont typeface="Arial" panose="020B0604020202020204" pitchFamily="34" charset="0"/>
              <a:buChar char="•"/>
            </a:pPr>
            <a:r>
              <a:rPr lang="en-US" sz="2400" dirty="0">
                <a:solidFill>
                  <a:schemeClr val="bg1"/>
                </a:solidFill>
              </a:rPr>
              <a:t>Perceptions</a:t>
            </a:r>
          </a:p>
          <a:p>
            <a:pPr marL="1676358" lvl="2" indent="-457189">
              <a:buFont typeface="Arial" panose="020B0604020202020204" pitchFamily="34" charset="0"/>
              <a:buChar char="•"/>
            </a:pPr>
            <a:r>
              <a:rPr lang="en-US" sz="2400" dirty="0">
                <a:solidFill>
                  <a:schemeClr val="bg1"/>
                </a:solidFill>
              </a:rPr>
              <a:t>User-friendliness</a:t>
            </a:r>
          </a:p>
          <a:p>
            <a:pPr marL="1676358" lvl="2" indent="-457189">
              <a:buFont typeface="Arial" panose="020B0604020202020204" pitchFamily="34" charset="0"/>
              <a:buChar char="•"/>
            </a:pPr>
            <a:r>
              <a:rPr lang="en-US" sz="2400" dirty="0">
                <a:solidFill>
                  <a:schemeClr val="bg1"/>
                </a:solidFill>
              </a:rPr>
              <a:t>Evaluation and evidence</a:t>
            </a:r>
          </a:p>
          <a:p>
            <a:pPr marL="1676358" lvl="2" indent="-457189">
              <a:buFont typeface="Arial" panose="020B0604020202020204" pitchFamily="34" charset="0"/>
              <a:buChar char="•"/>
            </a:pPr>
            <a:r>
              <a:rPr lang="en-US" sz="2400" dirty="0">
                <a:solidFill>
                  <a:schemeClr val="bg1"/>
                </a:solidFill>
              </a:rPr>
              <a:t>Legislation</a:t>
            </a:r>
          </a:p>
          <a:p>
            <a:pPr marL="1676358" lvl="2" indent="-457189">
              <a:buFont typeface="Arial" panose="020B0604020202020204" pitchFamily="34" charset="0"/>
              <a:buChar char="•"/>
            </a:pPr>
            <a:r>
              <a:rPr lang="en-US" sz="2400" dirty="0">
                <a:solidFill>
                  <a:schemeClr val="bg1"/>
                </a:solidFill>
              </a:rPr>
              <a:t>Policy and governance</a:t>
            </a:r>
          </a:p>
          <a:p>
            <a:pPr marL="457189" indent="-457189">
              <a:buFont typeface="Arial" panose="020B0604020202020204" pitchFamily="34" charset="0"/>
              <a:buChar char="•"/>
            </a:pPr>
            <a:endParaRPr lang="en-US" sz="3200" dirty="0"/>
          </a:p>
        </p:txBody>
      </p:sp>
      <p:sp>
        <p:nvSpPr>
          <p:cNvPr id="9" name="TextBox 8">
            <a:extLst>
              <a:ext uri="{FF2B5EF4-FFF2-40B4-BE49-F238E27FC236}">
                <a16:creationId xmlns="" xmlns:a16="http://schemas.microsoft.com/office/drawing/2014/main" id="{EE9F381D-3F47-6240-B4C0-08F528A722AD}"/>
              </a:ext>
            </a:extLst>
          </p:cNvPr>
          <p:cNvSpPr txBox="1"/>
          <p:nvPr/>
        </p:nvSpPr>
        <p:spPr>
          <a:xfrm>
            <a:off x="1969387" y="4677228"/>
            <a:ext cx="7623348" cy="492438"/>
          </a:xfrm>
          <a:prstGeom prst="rect">
            <a:avLst/>
          </a:prstGeom>
          <a:noFill/>
        </p:spPr>
        <p:txBody>
          <a:bodyPr wrap="square" lIns="121917" tIns="60958" rIns="121917" bIns="60958" rtlCol="0">
            <a:spAutoFit/>
          </a:bodyPr>
          <a:lstStyle/>
          <a:p>
            <a:r>
              <a:rPr lang="en-US" sz="2400" b="1" dirty="0"/>
              <a:t>“A holistic implementation approach is needed”</a:t>
            </a:r>
          </a:p>
        </p:txBody>
      </p:sp>
      <p:sp>
        <p:nvSpPr>
          <p:cNvPr id="2" name="Rectangle 1">
            <a:extLst>
              <a:ext uri="{FF2B5EF4-FFF2-40B4-BE49-F238E27FC236}">
                <a16:creationId xmlns="" xmlns:a16="http://schemas.microsoft.com/office/drawing/2014/main" id="{7E00B1AF-04F9-EA4E-B731-9D283BA3E0A4}"/>
              </a:ext>
            </a:extLst>
          </p:cNvPr>
          <p:cNvSpPr/>
          <p:nvPr/>
        </p:nvSpPr>
        <p:spPr>
          <a:xfrm>
            <a:off x="309084" y="5830327"/>
            <a:ext cx="10541000" cy="307773"/>
          </a:xfrm>
          <a:prstGeom prst="rect">
            <a:avLst/>
          </a:prstGeom>
        </p:spPr>
        <p:txBody>
          <a:bodyPr wrap="square" lIns="121917" tIns="60958" rIns="121917" bIns="60958">
            <a:spAutoFit/>
          </a:bodyPr>
          <a:lstStyle/>
          <a:p>
            <a:pPr defTabSz="609585" eaLnBrk="0" hangingPunct="0">
              <a:spcBef>
                <a:spcPct val="30000"/>
              </a:spcBef>
              <a:defRPr/>
            </a:pPr>
            <a:r>
              <a:rPr lang="en-US" sz="1200" dirty="0"/>
              <a:t>Van </a:t>
            </a:r>
            <a:r>
              <a:rPr lang="en-US" sz="1200" dirty="0" err="1"/>
              <a:t>Dyk</a:t>
            </a:r>
            <a:r>
              <a:rPr lang="en-US" sz="1200" dirty="0"/>
              <a:t>, L. (2014). A review of the telehealth service implementation frameworks. </a:t>
            </a:r>
            <a:r>
              <a:rPr lang="en-US" sz="1200" i="1" dirty="0"/>
              <a:t>International Journal of Public Health, </a:t>
            </a:r>
            <a:r>
              <a:rPr lang="en-US" sz="1200" dirty="0"/>
              <a:t>11: 1279-1298.</a:t>
            </a:r>
          </a:p>
        </p:txBody>
      </p:sp>
    </p:spTree>
    <p:extLst>
      <p:ext uri="{BB962C8B-B14F-4D97-AF65-F5344CB8AC3E}">
        <p14:creationId xmlns:p14="http://schemas.microsoft.com/office/powerpoint/2010/main" val="196711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7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spcBef>
                <a:spcPct val="20000"/>
              </a:spcBef>
            </a:pPr>
            <a:r>
              <a:rPr lang="en-US" b="1" dirty="0" smtClean="0">
                <a:solidFill>
                  <a:srgbClr val="172E6F"/>
                </a:solidFill>
              </a:rPr>
              <a:t>A Need for Telehealth Structure at MUSC</a:t>
            </a:r>
            <a:br>
              <a:rPr lang="en-US" b="1" dirty="0" smtClean="0">
                <a:solidFill>
                  <a:srgbClr val="172E6F"/>
                </a:solidFill>
              </a:rPr>
            </a:br>
            <a:endParaRPr lang="en-US" sz="1600" b="1" dirty="0">
              <a:solidFill>
                <a:srgbClr val="172E6F"/>
              </a:solidFill>
            </a:endParaRPr>
          </a:p>
        </p:txBody>
      </p:sp>
      <p:sp>
        <p:nvSpPr>
          <p:cNvPr id="4" name="Content Placeholder 3"/>
          <p:cNvSpPr>
            <a:spLocks noGrp="1"/>
          </p:cNvSpPr>
          <p:nvPr>
            <p:ph idx="1"/>
          </p:nvPr>
        </p:nvSpPr>
        <p:spPr>
          <a:xfrm>
            <a:off x="527956" y="1452481"/>
            <a:ext cx="6615793" cy="4535423"/>
          </a:xfrm>
        </p:spPr>
        <p:txBody>
          <a:bodyPr>
            <a:normAutofit/>
          </a:bodyPr>
          <a:lstStyle/>
          <a:p>
            <a:pPr marL="342900" indent="-342900">
              <a:buFont typeface="Arial" panose="020B0604020202020204" pitchFamily="34" charset="0"/>
              <a:buChar char="•"/>
            </a:pPr>
            <a:r>
              <a:rPr lang="en-US" sz="2800" dirty="0" smtClean="0"/>
              <a:t>Created a lot of pieces to service development (e.g. checklists)</a:t>
            </a:r>
          </a:p>
          <a:p>
            <a:pPr marL="342900" indent="-342900">
              <a:buFont typeface="Arial" panose="020B0604020202020204" pitchFamily="34" charset="0"/>
              <a:buChar char="•"/>
            </a:pPr>
            <a:r>
              <a:rPr lang="en-US" sz="2800" dirty="0" smtClean="0"/>
              <a:t>Experienced a lot of growing pains</a:t>
            </a:r>
          </a:p>
          <a:p>
            <a:pPr marL="342900" indent="-342900">
              <a:buFont typeface="Arial" panose="020B0604020202020204" pitchFamily="34" charset="0"/>
              <a:buChar char="•"/>
            </a:pPr>
            <a:r>
              <a:rPr lang="en-US" sz="2800" dirty="0" smtClean="0"/>
              <a:t>Started experiencing “concentration risk”</a:t>
            </a:r>
          </a:p>
          <a:p>
            <a:pPr marL="342900" indent="-342900">
              <a:buFont typeface="Arial" panose="020B0604020202020204" pitchFamily="34" charset="0"/>
              <a:buChar char="•"/>
            </a:pPr>
            <a:r>
              <a:rPr lang="en-US" sz="2800" dirty="0" smtClean="0"/>
              <a:t>Needed a framework to put it all together (understand strengths and weaknesses)</a:t>
            </a: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89" b="96889" l="2000" r="97667"/>
                    </a14:imgEffect>
                  </a14:imgLayer>
                </a14:imgProps>
              </a:ext>
              <a:ext uri="{28A0092B-C50C-407E-A947-70E740481C1C}">
                <a14:useLocalDpi xmlns:a14="http://schemas.microsoft.com/office/drawing/2010/main" val="0"/>
              </a:ext>
            </a:extLst>
          </a:blip>
          <a:srcRect r="13761" b="7205"/>
          <a:stretch/>
        </p:blipFill>
        <p:spPr bwMode="auto">
          <a:xfrm>
            <a:off x="7791463" y="1838126"/>
            <a:ext cx="3875107" cy="312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084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solidFill>
                  <a:srgbClr val="172E6F"/>
                </a:solidFill>
              </a:rPr>
              <a:t>Discovered ITIL </a:t>
            </a:r>
            <a:br>
              <a:rPr lang="en-US" sz="3600" dirty="0">
                <a:solidFill>
                  <a:srgbClr val="172E6F"/>
                </a:solidFill>
              </a:rPr>
            </a:br>
            <a:r>
              <a:rPr lang="en-US" sz="2800" b="0" dirty="0">
                <a:solidFill>
                  <a:srgbClr val="005288"/>
                </a:solidFill>
              </a:rPr>
              <a:t>(Information Technology Infrastructure Library)</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956056" y="1716269"/>
            <a:ext cx="4023709" cy="402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half" idx="4294967295"/>
          </p:nvPr>
        </p:nvSpPr>
        <p:spPr>
          <a:xfrm>
            <a:off x="414670" y="1785790"/>
            <a:ext cx="5445125" cy="4557712"/>
          </a:xfrm>
        </p:spPr>
        <p:txBody>
          <a:bodyPr/>
          <a:lstStyle/>
          <a:p>
            <a:pPr marL="990575" lvl="1" indent="-380990">
              <a:buFontTx/>
              <a:buChar char="-"/>
            </a:pPr>
            <a:r>
              <a:rPr lang="en-US" sz="2400" dirty="0">
                <a:solidFill>
                  <a:srgbClr val="172E6F"/>
                </a:solidFill>
              </a:rPr>
              <a:t>Created by UK in 1980’s</a:t>
            </a:r>
          </a:p>
          <a:p>
            <a:pPr marL="990575" lvl="1" indent="-380990">
              <a:buFontTx/>
              <a:buChar char="-"/>
            </a:pPr>
            <a:r>
              <a:rPr lang="en-US" sz="2400" dirty="0">
                <a:solidFill>
                  <a:srgbClr val="172E6F"/>
                </a:solidFill>
              </a:rPr>
              <a:t>Detailed </a:t>
            </a:r>
            <a:r>
              <a:rPr lang="en-US" sz="2400" dirty="0" smtClean="0">
                <a:solidFill>
                  <a:srgbClr val="172E6F"/>
                </a:solidFill>
              </a:rPr>
              <a:t>best practices </a:t>
            </a:r>
            <a:r>
              <a:rPr lang="en-US" sz="2400" dirty="0">
                <a:solidFill>
                  <a:srgbClr val="172E6F"/>
                </a:solidFill>
              </a:rPr>
              <a:t>for IT service management</a:t>
            </a:r>
          </a:p>
          <a:p>
            <a:pPr marL="990575" lvl="1" indent="-380990">
              <a:buFontTx/>
              <a:buChar char="-"/>
            </a:pPr>
            <a:r>
              <a:rPr lang="en-US" sz="2400" dirty="0">
                <a:solidFill>
                  <a:srgbClr val="172E6F"/>
                </a:solidFill>
              </a:rPr>
              <a:t>Aligns services with business needs</a:t>
            </a:r>
          </a:p>
          <a:p>
            <a:pPr marL="990575" lvl="1" indent="-380990">
              <a:buFontTx/>
              <a:buChar char="-"/>
            </a:pPr>
            <a:r>
              <a:rPr lang="en-US" sz="2400" dirty="0">
                <a:solidFill>
                  <a:srgbClr val="172E6F"/>
                </a:solidFill>
              </a:rPr>
              <a:t>Used worldwide:</a:t>
            </a:r>
          </a:p>
          <a:p>
            <a:pPr marL="1600160" lvl="2" indent="-380990">
              <a:buFontTx/>
              <a:buChar char="-"/>
            </a:pPr>
            <a:r>
              <a:rPr lang="en-US" sz="2100" dirty="0">
                <a:solidFill>
                  <a:srgbClr val="172E6F"/>
                </a:solidFill>
              </a:rPr>
              <a:t>US Governments (States, Navy, Army)</a:t>
            </a:r>
          </a:p>
          <a:p>
            <a:pPr marL="1600160" lvl="2" indent="-380990">
              <a:buFontTx/>
              <a:buChar char="-"/>
            </a:pPr>
            <a:r>
              <a:rPr lang="en-US" sz="2100" dirty="0">
                <a:solidFill>
                  <a:srgbClr val="172E6F"/>
                </a:solidFill>
              </a:rPr>
              <a:t>Industry (Disney, Honda, Visa)</a:t>
            </a:r>
          </a:p>
          <a:p>
            <a:pPr marL="1600160" lvl="2" indent="-380990">
              <a:buFontTx/>
              <a:buChar char="-"/>
            </a:pPr>
            <a:endParaRPr lang="en-US" sz="2100" dirty="0">
              <a:solidFill>
                <a:srgbClr val="172E6F"/>
              </a:solidFill>
            </a:endParaRPr>
          </a:p>
          <a:p>
            <a:endParaRPr lang="en-US" dirty="0">
              <a:solidFill>
                <a:srgbClr val="172E6F"/>
              </a:solidFill>
            </a:endParaRPr>
          </a:p>
        </p:txBody>
      </p:sp>
      <p:sp>
        <p:nvSpPr>
          <p:cNvPr id="2" name="TextBox 1"/>
          <p:cNvSpPr txBox="1"/>
          <p:nvPr/>
        </p:nvSpPr>
        <p:spPr>
          <a:xfrm>
            <a:off x="6956056" y="5746074"/>
            <a:ext cx="4473944" cy="323161"/>
          </a:xfrm>
          <a:prstGeom prst="rect">
            <a:avLst/>
          </a:prstGeom>
          <a:noFill/>
        </p:spPr>
        <p:txBody>
          <a:bodyPr wrap="square" lIns="121917" tIns="60958" rIns="121917" bIns="60958" rtlCol="0">
            <a:spAutoFit/>
          </a:bodyPr>
          <a:lstStyle/>
          <a:p>
            <a:r>
              <a:rPr lang="en-US" sz="1300" dirty="0"/>
              <a:t>ITIL image retrieved from </a:t>
            </a:r>
            <a:r>
              <a:rPr lang="en-US" sz="1300" dirty="0">
                <a:hlinkClick r:id="rId3"/>
              </a:rPr>
              <a:t>https://consultantsfactory.com</a:t>
            </a:r>
            <a:r>
              <a:rPr lang="en-US" sz="1300" dirty="0"/>
              <a:t>   </a:t>
            </a:r>
          </a:p>
        </p:txBody>
      </p:sp>
    </p:spTree>
    <p:extLst>
      <p:ext uri="{BB962C8B-B14F-4D97-AF65-F5344CB8AC3E}">
        <p14:creationId xmlns:p14="http://schemas.microsoft.com/office/powerpoint/2010/main" val="261430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spcBef>
                <a:spcPct val="20000"/>
              </a:spcBef>
            </a:pPr>
            <a:r>
              <a:rPr lang="en-US" b="1" dirty="0" smtClean="0">
                <a:solidFill>
                  <a:srgbClr val="172E6F"/>
                </a:solidFill>
              </a:rPr>
              <a:t>ITIL Inspired the Creation of TSIM™</a:t>
            </a:r>
            <a:br>
              <a:rPr lang="en-US" b="1" dirty="0" smtClean="0">
                <a:solidFill>
                  <a:srgbClr val="172E6F"/>
                </a:solidFill>
              </a:rPr>
            </a:br>
            <a:r>
              <a:rPr lang="en-US" sz="1800" b="1" spc="-20" dirty="0" smtClean="0">
                <a:solidFill>
                  <a:srgbClr val="14726C"/>
                </a:solidFill>
                <a:ea typeface="+mn-ea"/>
                <a:cs typeface="+mn-cs"/>
              </a:rPr>
              <a:t>(Telehealth Service Implementation Model)</a:t>
            </a:r>
            <a:endParaRPr lang="en-US" sz="1800" b="1" dirty="0"/>
          </a:p>
        </p:txBody>
      </p:sp>
      <p:sp>
        <p:nvSpPr>
          <p:cNvPr id="15" name="Text Placeholder 2"/>
          <p:cNvSpPr txBox="1">
            <a:spLocks/>
          </p:cNvSpPr>
          <p:nvPr/>
        </p:nvSpPr>
        <p:spPr>
          <a:xfrm>
            <a:off x="533399" y="2003112"/>
            <a:ext cx="5771707" cy="3909712"/>
          </a:xfrm>
          <a:prstGeom prst="rect">
            <a:avLst/>
          </a:prstGeom>
        </p:spPr>
        <p:txBody>
          <a:bodyPr/>
          <a:lstStyle>
            <a:lvl1pPr marL="0" indent="0" algn="l" defTabSz="914400" rtl="0" eaLnBrk="1" latinLnBrk="0" hangingPunct="1">
              <a:spcBef>
                <a:spcPct val="20000"/>
              </a:spcBef>
              <a:buClr>
                <a:srgbClr val="005288"/>
              </a:buClr>
              <a:buSzPct val="120000"/>
              <a:buFontTx/>
              <a:buNone/>
              <a:defRPr sz="2200" kern="1200" spc="-20" baseline="0">
                <a:solidFill>
                  <a:schemeClr val="accent6"/>
                </a:solidFill>
                <a:latin typeface="+mn-lt"/>
                <a:ea typeface="+mn-ea"/>
                <a:cs typeface="+mn-cs"/>
              </a:defRPr>
            </a:lvl1pPr>
            <a:lvl2pPr marL="457200" indent="-228600" algn="l" defTabSz="914400" rtl="0" eaLnBrk="1" latinLnBrk="0" hangingPunct="1">
              <a:spcBef>
                <a:spcPct val="20000"/>
              </a:spcBef>
              <a:buClr>
                <a:srgbClr val="49948E"/>
              </a:buClr>
              <a:buSzPct val="100000"/>
              <a:buFont typeface="Arial Black" panose="020B0A04020102020204" pitchFamily="34" charset="0"/>
              <a:buChar char="›"/>
              <a:tabLst>
                <a:tab pos="457200" algn="l"/>
              </a:tabLst>
              <a:defRPr sz="2000" kern="1200" spc="-20" baseline="0">
                <a:solidFill>
                  <a:srgbClr val="516F81"/>
                </a:solidFill>
                <a:latin typeface="+mn-lt"/>
                <a:ea typeface="+mn-ea"/>
                <a:cs typeface="+mn-cs"/>
              </a:defRPr>
            </a:lvl2pPr>
            <a:lvl3pPr marL="914400" indent="-228600" algn="l" defTabSz="914400" rtl="0" eaLnBrk="1" latinLnBrk="0" hangingPunct="1">
              <a:spcBef>
                <a:spcPct val="20000"/>
              </a:spcBef>
              <a:buClr>
                <a:srgbClr val="49948E"/>
              </a:buClr>
              <a:buFont typeface="Arial Black" panose="020B0A04020102020204" pitchFamily="34" charset="0"/>
              <a:buChar char="›"/>
              <a:tabLst>
                <a:tab pos="457200" algn="l"/>
              </a:tabLst>
              <a:defRPr sz="2000" kern="1200" spc="-20" baseline="0">
                <a:solidFill>
                  <a:srgbClr val="516F81"/>
                </a:solidFill>
                <a:latin typeface="+mn-lt"/>
                <a:ea typeface="+mn-ea"/>
                <a:cs typeface="+mn-cs"/>
              </a:defRPr>
            </a:lvl3pPr>
            <a:lvl4pPr marL="13716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4pPr>
            <a:lvl5pPr marL="18288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b="1" i="1" dirty="0" smtClean="0">
                <a:solidFill>
                  <a:srgbClr val="172E6F"/>
                </a:solidFill>
              </a:rPr>
              <a:t>“Telehealth is a clinical service delivered over an IT service”</a:t>
            </a:r>
          </a:p>
          <a:p>
            <a:endParaRPr lang="en-US" sz="2800" i="1" dirty="0" smtClean="0"/>
          </a:p>
          <a:p>
            <a:pPr marL="285750" indent="-285750">
              <a:buFont typeface="Arial" panose="020B0604020202020204" pitchFamily="34" charset="0"/>
              <a:buChar char="•"/>
            </a:pPr>
            <a:r>
              <a:rPr lang="en-US" sz="2800" dirty="0" smtClean="0"/>
              <a:t>Provided terminology and a standard framework</a:t>
            </a:r>
          </a:p>
          <a:p>
            <a:pPr marL="285750" indent="-285750">
              <a:buFont typeface="Arial" panose="020B0604020202020204" pitchFamily="34" charset="0"/>
              <a:buChar char="•"/>
            </a:pPr>
            <a:r>
              <a:rPr lang="en-US" sz="2800" dirty="0" smtClean="0"/>
              <a:t>Highlighted strengths &amp; weaknesses</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049" y="1467292"/>
            <a:ext cx="4445830" cy="4634839"/>
          </a:xfrm>
          <a:prstGeom prst="rect">
            <a:avLst/>
          </a:prstGeom>
        </p:spPr>
      </p:pic>
    </p:spTree>
    <p:extLst>
      <p:ext uri="{BB962C8B-B14F-4D97-AF65-F5344CB8AC3E}">
        <p14:creationId xmlns:p14="http://schemas.microsoft.com/office/powerpoint/2010/main" val="43598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spcBef>
                <a:spcPct val="20000"/>
              </a:spcBef>
            </a:pPr>
            <a:r>
              <a:rPr lang="en-US" b="1" dirty="0" smtClean="0">
                <a:solidFill>
                  <a:srgbClr val="172E6F"/>
                </a:solidFill>
              </a:rPr>
              <a:t>TSIM™</a:t>
            </a:r>
            <a:r>
              <a:rPr lang="en-US" b="1" dirty="0" smtClean="0"/>
              <a:t/>
            </a:r>
            <a:br>
              <a:rPr lang="en-US" b="1" dirty="0" smtClean="0"/>
            </a:br>
            <a:r>
              <a:rPr lang="en-US" sz="2400" b="1" spc="-20" dirty="0" smtClean="0">
                <a:solidFill>
                  <a:srgbClr val="14726C"/>
                </a:solidFill>
                <a:ea typeface="+mn-ea"/>
                <a:cs typeface="+mn-cs"/>
              </a:rPr>
              <a:t>(Telehealth Service Implementation Model)</a:t>
            </a:r>
            <a:endParaRPr lang="en-US" sz="2400" b="1" dirty="0"/>
          </a:p>
        </p:txBody>
      </p:sp>
      <p:sp>
        <p:nvSpPr>
          <p:cNvPr id="25" name="TextBox 24"/>
          <p:cNvSpPr txBox="1"/>
          <p:nvPr/>
        </p:nvSpPr>
        <p:spPr>
          <a:xfrm>
            <a:off x="604530" y="1582780"/>
            <a:ext cx="5293761" cy="4561249"/>
          </a:xfrm>
          <a:prstGeom prst="rect">
            <a:avLst/>
          </a:prstGeom>
          <a:noFill/>
        </p:spPr>
        <p:txBody>
          <a:bodyPr wrap="square" rtlCol="0">
            <a:spAutoFit/>
          </a:bodyPr>
          <a:lstStyle/>
          <a:p>
            <a:pPr lvl="0">
              <a:spcBef>
                <a:spcPct val="20000"/>
              </a:spcBef>
              <a:buClr>
                <a:srgbClr val="005288"/>
              </a:buClr>
              <a:buSzPct val="120000"/>
            </a:pPr>
            <a:r>
              <a:rPr lang="en-US" sz="2400" b="1" spc="-20" dirty="0" smtClean="0">
                <a:solidFill>
                  <a:srgbClr val="14726C"/>
                </a:solidFill>
              </a:rPr>
              <a:t>Strategy</a:t>
            </a:r>
            <a:endParaRPr lang="en-US" sz="2400" b="1" spc="-20" dirty="0" smtClean="0">
              <a:solidFill>
                <a:srgbClr val="14726C"/>
              </a:solidFill>
            </a:endParaRPr>
          </a:p>
          <a:p>
            <a:pPr marL="342900" lvl="0" indent="-342900">
              <a:spcBef>
                <a:spcPct val="20000"/>
              </a:spcBef>
              <a:buClr>
                <a:srgbClr val="005288"/>
              </a:buClr>
              <a:buSzPct val="120000"/>
              <a:buFont typeface="Arial" panose="020B0604020202020204" pitchFamily="34" charset="0"/>
              <a:buChar char="•"/>
            </a:pPr>
            <a:r>
              <a:rPr lang="en-US" sz="1400" spc="-20" dirty="0" smtClean="0">
                <a:solidFill>
                  <a:srgbClr val="14726C"/>
                </a:solidFill>
              </a:rPr>
              <a:t>Ensures strategy is defined, maintained and then implemented</a:t>
            </a:r>
          </a:p>
          <a:p>
            <a:pPr lvl="0">
              <a:spcBef>
                <a:spcPct val="20000"/>
              </a:spcBef>
              <a:buClr>
                <a:srgbClr val="005288"/>
              </a:buClr>
              <a:buSzPct val="120000"/>
            </a:pPr>
            <a:endParaRPr lang="en-US" sz="1400" spc="-20" dirty="0" smtClean="0">
              <a:solidFill>
                <a:srgbClr val="14726C"/>
              </a:solidFill>
            </a:endParaRPr>
          </a:p>
          <a:p>
            <a:pPr lvl="0">
              <a:spcBef>
                <a:spcPct val="20000"/>
              </a:spcBef>
              <a:buClr>
                <a:srgbClr val="005288"/>
              </a:buClr>
              <a:buSzPct val="120000"/>
            </a:pPr>
            <a:r>
              <a:rPr lang="en-US" sz="2400" b="1" spc="-20" dirty="0" smtClean="0">
                <a:solidFill>
                  <a:srgbClr val="14726C"/>
                </a:solidFill>
              </a:rPr>
              <a:t>Design</a:t>
            </a:r>
            <a:endParaRPr lang="en-US" sz="2400" b="1" spc="-20" dirty="0" smtClean="0">
              <a:solidFill>
                <a:srgbClr val="14726C"/>
              </a:solidFill>
            </a:endParaRPr>
          </a:p>
          <a:p>
            <a:pPr marL="342900" lvl="0" indent="-342900">
              <a:spcBef>
                <a:spcPct val="20000"/>
              </a:spcBef>
              <a:buClr>
                <a:srgbClr val="005288"/>
              </a:buClr>
              <a:buSzPct val="120000"/>
              <a:buFont typeface="Arial" panose="020B0604020202020204" pitchFamily="34" charset="0"/>
              <a:buChar char="•"/>
            </a:pPr>
            <a:r>
              <a:rPr lang="en-US" sz="1400" spc="-20" dirty="0" smtClean="0">
                <a:solidFill>
                  <a:srgbClr val="14726C"/>
                </a:solidFill>
              </a:rPr>
              <a:t>Consistent approach to design and development</a:t>
            </a:r>
          </a:p>
          <a:p>
            <a:pPr lvl="0">
              <a:spcBef>
                <a:spcPct val="20000"/>
              </a:spcBef>
              <a:buClr>
                <a:srgbClr val="005288"/>
              </a:buClr>
              <a:buSzPct val="120000"/>
            </a:pPr>
            <a:endParaRPr lang="en-US" sz="1400" spc="-20" dirty="0" smtClean="0">
              <a:solidFill>
                <a:srgbClr val="14726C"/>
              </a:solidFill>
            </a:endParaRPr>
          </a:p>
          <a:p>
            <a:pPr lvl="0">
              <a:spcBef>
                <a:spcPct val="20000"/>
              </a:spcBef>
              <a:buClr>
                <a:srgbClr val="005288"/>
              </a:buClr>
              <a:buSzPct val="120000"/>
            </a:pPr>
            <a:r>
              <a:rPr lang="en-US" sz="2400" b="1" spc="-20" dirty="0" smtClean="0">
                <a:solidFill>
                  <a:srgbClr val="14726C"/>
                </a:solidFill>
              </a:rPr>
              <a:t>Transition</a:t>
            </a:r>
            <a:endParaRPr lang="en-US" sz="2400" b="1" spc="-20" dirty="0" smtClean="0">
              <a:solidFill>
                <a:srgbClr val="14726C"/>
              </a:solidFill>
            </a:endParaRPr>
          </a:p>
          <a:p>
            <a:pPr marL="342900" lvl="0" indent="-342900">
              <a:spcBef>
                <a:spcPct val="20000"/>
              </a:spcBef>
              <a:buClr>
                <a:srgbClr val="005288"/>
              </a:buClr>
              <a:buSzPct val="120000"/>
              <a:buFont typeface="Arial" panose="020B0604020202020204" pitchFamily="34" charset="0"/>
              <a:buChar char="•"/>
            </a:pPr>
            <a:r>
              <a:rPr lang="en-US" sz="1400" spc="-20" dirty="0" smtClean="0">
                <a:solidFill>
                  <a:srgbClr val="14726C"/>
                </a:solidFill>
              </a:rPr>
              <a:t>Period of testing through go-live</a:t>
            </a:r>
          </a:p>
          <a:p>
            <a:pPr lvl="0">
              <a:spcBef>
                <a:spcPct val="20000"/>
              </a:spcBef>
              <a:buClr>
                <a:srgbClr val="005288"/>
              </a:buClr>
              <a:buSzPct val="120000"/>
            </a:pPr>
            <a:endParaRPr lang="en-US" sz="1400" spc="-20" dirty="0" smtClean="0">
              <a:solidFill>
                <a:srgbClr val="14726C"/>
              </a:solidFill>
            </a:endParaRPr>
          </a:p>
          <a:p>
            <a:pPr lvl="0">
              <a:spcBef>
                <a:spcPct val="20000"/>
              </a:spcBef>
              <a:buClr>
                <a:srgbClr val="005288"/>
              </a:buClr>
              <a:buSzPct val="120000"/>
            </a:pPr>
            <a:r>
              <a:rPr lang="en-US" sz="2400" b="1" spc="-20" dirty="0" smtClean="0">
                <a:solidFill>
                  <a:srgbClr val="14726C"/>
                </a:solidFill>
              </a:rPr>
              <a:t>Operations</a:t>
            </a:r>
            <a:endParaRPr lang="en-US" sz="2400" b="1" spc="-20" dirty="0" smtClean="0">
              <a:solidFill>
                <a:srgbClr val="14726C"/>
              </a:solidFill>
            </a:endParaRPr>
          </a:p>
          <a:p>
            <a:pPr marL="342900" lvl="0" indent="-342900">
              <a:spcBef>
                <a:spcPct val="20000"/>
              </a:spcBef>
              <a:buClr>
                <a:srgbClr val="005288"/>
              </a:buClr>
              <a:buSzPct val="120000"/>
              <a:buFont typeface="Arial" panose="020B0604020202020204" pitchFamily="34" charset="0"/>
              <a:buChar char="•"/>
            </a:pPr>
            <a:r>
              <a:rPr lang="en-US" sz="1400" spc="-20" dirty="0" smtClean="0">
                <a:solidFill>
                  <a:srgbClr val="14726C"/>
                </a:solidFill>
              </a:rPr>
              <a:t>Supports responsive and stable services</a:t>
            </a:r>
          </a:p>
          <a:p>
            <a:pPr lvl="0">
              <a:spcBef>
                <a:spcPct val="20000"/>
              </a:spcBef>
              <a:buClr>
                <a:srgbClr val="005288"/>
              </a:buClr>
              <a:buSzPct val="120000"/>
            </a:pPr>
            <a:endParaRPr lang="en-US" sz="1400" spc="-20" dirty="0" smtClean="0">
              <a:solidFill>
                <a:srgbClr val="14726C"/>
              </a:solidFill>
            </a:endParaRPr>
          </a:p>
          <a:p>
            <a:pPr lvl="0">
              <a:spcBef>
                <a:spcPct val="20000"/>
              </a:spcBef>
              <a:buClr>
                <a:srgbClr val="005288"/>
              </a:buClr>
              <a:buSzPct val="120000"/>
            </a:pPr>
            <a:r>
              <a:rPr lang="en-US" sz="2400" b="1" spc="-20" dirty="0" smtClean="0">
                <a:solidFill>
                  <a:srgbClr val="14726C"/>
                </a:solidFill>
              </a:rPr>
              <a:t>Continual Quality Improvement</a:t>
            </a:r>
          </a:p>
          <a:p>
            <a:pPr marL="285750" lvl="0" indent="-285750">
              <a:spcBef>
                <a:spcPct val="20000"/>
              </a:spcBef>
              <a:buClr>
                <a:srgbClr val="005288"/>
              </a:buClr>
              <a:buSzPct val="120000"/>
              <a:buFont typeface="Arial" panose="020B0604020202020204" pitchFamily="34" charset="0"/>
              <a:buChar char="•"/>
            </a:pPr>
            <a:r>
              <a:rPr lang="en-US" sz="1400" spc="-20" dirty="0" smtClean="0">
                <a:solidFill>
                  <a:srgbClr val="14726C"/>
                </a:solidFill>
              </a:rPr>
              <a:t>Aligns services to customers’ needs</a:t>
            </a:r>
            <a:endParaRPr lang="en-US" sz="1400" spc="-20" dirty="0">
              <a:solidFill>
                <a:srgbClr val="14726C"/>
              </a:solidFill>
            </a:endParaRPr>
          </a:p>
        </p:txBody>
      </p:sp>
      <p:sp>
        <p:nvSpPr>
          <p:cNvPr id="14" name="Oval 13"/>
          <p:cNvSpPr/>
          <p:nvPr/>
        </p:nvSpPr>
        <p:spPr>
          <a:xfrm>
            <a:off x="6175321" y="1936860"/>
            <a:ext cx="3980330" cy="398929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Diagram 12"/>
          <p:cNvGraphicFramePr/>
          <p:nvPr>
            <p:extLst>
              <p:ext uri="{D42A27DB-BD31-4B8C-83A1-F6EECF244321}">
                <p14:modId xmlns:p14="http://schemas.microsoft.com/office/powerpoint/2010/main" val="1407391803"/>
              </p:ext>
            </p:extLst>
          </p:nvPr>
        </p:nvGraphicFramePr>
        <p:xfrm>
          <a:off x="5469162" y="1482572"/>
          <a:ext cx="5399741" cy="4049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Right Arrow 19"/>
          <p:cNvSpPr/>
          <p:nvPr/>
        </p:nvSpPr>
        <p:spPr>
          <a:xfrm rot="3134644">
            <a:off x="9511893" y="2496783"/>
            <a:ext cx="452850" cy="441496"/>
          </a:xfrm>
          <a:prstGeom prst="rightArrow">
            <a:avLst>
              <a:gd name="adj1" fmla="val 1268"/>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1040000">
            <a:off x="7788992" y="5692076"/>
            <a:ext cx="452850" cy="441496"/>
          </a:xfrm>
          <a:prstGeom prst="rightArrow">
            <a:avLst>
              <a:gd name="adj1" fmla="val 0"/>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18181776">
            <a:off x="6557963" y="2839385"/>
            <a:ext cx="2164427" cy="1626420"/>
          </a:xfrm>
          <a:prstGeom prst="rect">
            <a:avLst/>
          </a:prstGeom>
          <a:noFill/>
        </p:spPr>
        <p:txBody>
          <a:bodyPr wrap="none" lIns="91440" tIns="45720" rIns="91440" bIns="45720">
            <a:prstTxWarp prst="textArchUp">
              <a:avLst/>
            </a:prstTxWarp>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Continual</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7" name="Rectangle 26"/>
          <p:cNvSpPr/>
          <p:nvPr/>
        </p:nvSpPr>
        <p:spPr>
          <a:xfrm rot="3419461">
            <a:off x="7744694" y="2833893"/>
            <a:ext cx="1909436" cy="1462638"/>
          </a:xfrm>
          <a:prstGeom prst="rect">
            <a:avLst/>
          </a:prstGeom>
          <a:noFill/>
        </p:spPr>
        <p:txBody>
          <a:bodyPr wrap="none" lIns="91440" tIns="45720" rIns="91440" bIns="45720">
            <a:prstTxWarp prst="textArchUp">
              <a:avLst/>
            </a:prstTxWarp>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Quality</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8" name="Rectangle 27"/>
          <p:cNvSpPr/>
          <p:nvPr/>
        </p:nvSpPr>
        <p:spPr>
          <a:xfrm>
            <a:off x="7083272" y="3791463"/>
            <a:ext cx="2164427" cy="1626420"/>
          </a:xfrm>
          <a:prstGeom prst="rect">
            <a:avLst/>
          </a:prstGeom>
          <a:noFill/>
        </p:spPr>
        <p:txBody>
          <a:bodyPr wrap="none" lIns="91440" tIns="45720" rIns="91440" bIns="45720">
            <a:prstTxWarp prst="textArchDown">
              <a:avLst/>
            </a:prstTxWarp>
            <a:spAutoFit/>
          </a:bodyPr>
          <a:lstStyle/>
          <a:p>
            <a:pPr algn="ct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Improvement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2" name="Right Arrow 11"/>
          <p:cNvSpPr/>
          <p:nvPr/>
        </p:nvSpPr>
        <p:spPr>
          <a:xfrm rot="-3600000">
            <a:off x="6223169" y="2735137"/>
            <a:ext cx="452850" cy="441496"/>
          </a:xfrm>
          <a:prstGeom prst="rightArrow">
            <a:avLst>
              <a:gd name="adj1" fmla="val 1268"/>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85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Magnetic Disk 14"/>
          <p:cNvSpPr/>
          <p:nvPr/>
        </p:nvSpPr>
        <p:spPr>
          <a:xfrm>
            <a:off x="353274" y="1412421"/>
            <a:ext cx="1354933" cy="2455615"/>
          </a:xfrm>
          <a:prstGeom prst="flowChartMagneticDisk">
            <a:avLst/>
          </a:prstGeom>
          <a:solidFill>
            <a:schemeClr val="accent6">
              <a:alpha val="64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Bent-Up Arrow 2"/>
          <p:cNvSpPr/>
          <p:nvPr/>
        </p:nvSpPr>
        <p:spPr>
          <a:xfrm>
            <a:off x="7666263" y="3201053"/>
            <a:ext cx="4147457" cy="2638485"/>
          </a:xfrm>
          <a:prstGeom prst="bentUpArrow">
            <a:avLst>
              <a:gd name="adj1" fmla="val 25723"/>
              <a:gd name="adj2" fmla="val 25000"/>
              <a:gd name="adj3" fmla="val 25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Rectangle 9"/>
          <p:cNvSpPr/>
          <p:nvPr/>
        </p:nvSpPr>
        <p:spPr>
          <a:xfrm>
            <a:off x="7666264" y="2108447"/>
            <a:ext cx="2547257" cy="3469834"/>
          </a:xfrm>
          <a:prstGeom prst="rect">
            <a:avLst/>
          </a:prstGeom>
          <a:gradFill flip="none" rotWithShape="1">
            <a:gsLst>
              <a:gs pos="0">
                <a:srgbClr val="14726C"/>
              </a:gs>
              <a:gs pos="68000">
                <a:srgbClr val="DFEBEB"/>
              </a:gs>
              <a:gs pos="32000">
                <a:srgbClr val="C2DAD9"/>
              </a:gs>
              <a:gs pos="3000">
                <a:srgbClr val="88B7B5"/>
              </a:gs>
              <a:gs pos="96000">
                <a:schemeClr val="accent1">
                  <a:tint val="23500"/>
                  <a:satMod val="160000"/>
                  <a:lumMod val="14000"/>
                  <a:lumOff val="86000"/>
                  <a:alpha val="52000"/>
                </a:schemeClr>
              </a:gs>
            </a:gsLst>
            <a:lin ang="135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Oval 4"/>
          <p:cNvSpPr/>
          <p:nvPr/>
        </p:nvSpPr>
        <p:spPr>
          <a:xfrm>
            <a:off x="106136" y="2157794"/>
            <a:ext cx="3420835" cy="3420487"/>
          </a:xfrm>
          <a:prstGeom prst="ellipse">
            <a:avLst/>
          </a:prstGeom>
          <a:gradFill flip="none" rotWithShape="1">
            <a:gsLst>
              <a:gs pos="0">
                <a:srgbClr val="14726C">
                  <a:tint val="66000"/>
                  <a:satMod val="160000"/>
                </a:srgbClr>
              </a:gs>
              <a:gs pos="50000">
                <a:srgbClr val="14726C">
                  <a:tint val="44500"/>
                  <a:satMod val="160000"/>
                </a:srgbClr>
              </a:gs>
              <a:gs pos="100000">
                <a:srgbClr val="14726C">
                  <a:tint val="23500"/>
                  <a:satMod val="160000"/>
                </a:srgbClr>
              </a:gs>
            </a:gsLst>
            <a:lin ang="108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4" name="Diagram 3"/>
          <p:cNvGraphicFramePr/>
          <p:nvPr>
            <p:extLst>
              <p:ext uri="{D42A27DB-BD31-4B8C-83A1-F6EECF244321}">
                <p14:modId xmlns:p14="http://schemas.microsoft.com/office/powerpoint/2010/main" val="2235157917"/>
              </p:ext>
            </p:extLst>
          </p:nvPr>
        </p:nvGraphicFramePr>
        <p:xfrm>
          <a:off x="1708208" y="2491983"/>
          <a:ext cx="7375979" cy="2774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61151" y="2555783"/>
            <a:ext cx="1894115" cy="584775"/>
          </a:xfrm>
          <a:prstGeom prst="rect">
            <a:avLst/>
          </a:prstGeom>
          <a:noFill/>
        </p:spPr>
        <p:txBody>
          <a:bodyPr wrap="square" rtlCol="0">
            <a:spAutoFit/>
          </a:bodyPr>
          <a:lstStyle/>
          <a:p>
            <a:r>
              <a:rPr lang="en-US" sz="3200" b="1" dirty="0" smtClean="0">
                <a:solidFill>
                  <a:srgbClr val="000000"/>
                </a:solidFill>
              </a:rPr>
              <a:t>Strategy</a:t>
            </a:r>
            <a:endParaRPr lang="en-US" sz="3200" b="1" dirty="0">
              <a:solidFill>
                <a:srgbClr val="000000"/>
              </a:solidFill>
            </a:endParaRPr>
          </a:p>
        </p:txBody>
      </p:sp>
      <p:sp>
        <p:nvSpPr>
          <p:cNvPr id="7" name="TextBox 6"/>
          <p:cNvSpPr txBox="1"/>
          <p:nvPr/>
        </p:nvSpPr>
        <p:spPr>
          <a:xfrm>
            <a:off x="353275" y="3140558"/>
            <a:ext cx="2709867" cy="1846659"/>
          </a:xfrm>
          <a:prstGeom prst="rect">
            <a:avLst/>
          </a:prstGeom>
          <a:noFill/>
        </p:spPr>
        <p:txBody>
          <a:bodyPr wrap="square" rtlCol="0">
            <a:spAutoFit/>
          </a:bodyPr>
          <a:lstStyle/>
          <a:p>
            <a:r>
              <a:rPr lang="en-US" sz="1600" dirty="0">
                <a:solidFill>
                  <a:srgbClr val="000000"/>
                </a:solidFill>
              </a:rPr>
              <a:t>Define scope of the service</a:t>
            </a:r>
          </a:p>
          <a:p>
            <a:pPr marL="285750" indent="-285750">
              <a:buFont typeface="Arial" panose="020B0604020202020204" pitchFamily="34" charset="0"/>
              <a:buChar char="•"/>
            </a:pPr>
            <a:r>
              <a:rPr lang="en-US" sz="1600" dirty="0">
                <a:solidFill>
                  <a:srgbClr val="000000"/>
                </a:solidFill>
              </a:rPr>
              <a:t>Condition(s)</a:t>
            </a:r>
          </a:p>
          <a:p>
            <a:pPr marL="285750" indent="-285750">
              <a:buFont typeface="Arial" panose="020B0604020202020204" pitchFamily="34" charset="0"/>
              <a:buChar char="•"/>
            </a:pPr>
            <a:r>
              <a:rPr lang="en-US" sz="1600" dirty="0">
                <a:solidFill>
                  <a:srgbClr val="000000"/>
                </a:solidFill>
              </a:rPr>
              <a:t>Location of the patient</a:t>
            </a:r>
          </a:p>
          <a:p>
            <a:pPr marL="285750" indent="-285750">
              <a:buFont typeface="Arial" panose="020B0604020202020204" pitchFamily="34" charset="0"/>
              <a:buChar char="•"/>
            </a:pPr>
            <a:r>
              <a:rPr lang="en-US" sz="1600" dirty="0">
                <a:solidFill>
                  <a:srgbClr val="000000"/>
                </a:solidFill>
              </a:rPr>
              <a:t>Type of providers</a:t>
            </a:r>
          </a:p>
          <a:p>
            <a:pPr marL="285750" indent="-285750">
              <a:buFont typeface="Arial" panose="020B0604020202020204" pitchFamily="34" charset="0"/>
              <a:buChar char="•"/>
            </a:pPr>
            <a:r>
              <a:rPr lang="en-US" sz="1600" b="1" dirty="0">
                <a:solidFill>
                  <a:srgbClr val="14726C"/>
                </a:solidFill>
              </a:rPr>
              <a:t>What problem is being solved?</a:t>
            </a:r>
          </a:p>
          <a:p>
            <a:endParaRPr lang="en-US" dirty="0">
              <a:solidFill>
                <a:schemeClr val="bg1"/>
              </a:solidFill>
            </a:endParaRPr>
          </a:p>
        </p:txBody>
      </p:sp>
      <p:sp>
        <p:nvSpPr>
          <p:cNvPr id="9" name="Pentagon 8"/>
          <p:cNvSpPr/>
          <p:nvPr/>
        </p:nvSpPr>
        <p:spPr>
          <a:xfrm>
            <a:off x="2996289" y="1816060"/>
            <a:ext cx="4878159" cy="584775"/>
          </a:xfrm>
          <a:prstGeom prst="homePlate">
            <a:avLst/>
          </a:prstGeom>
          <a:gradFill flip="none" rotWithShape="1">
            <a:gsLst>
              <a:gs pos="0">
                <a:srgbClr val="14726C">
                  <a:tint val="66000"/>
                  <a:satMod val="160000"/>
                </a:srgbClr>
              </a:gs>
              <a:gs pos="50000">
                <a:srgbClr val="14726C">
                  <a:tint val="44500"/>
                  <a:satMod val="160000"/>
                </a:srgbClr>
              </a:gs>
              <a:gs pos="100000">
                <a:srgbClr val="14726C">
                  <a:tint val="23500"/>
                  <a:satMod val="160000"/>
                </a:srgbClr>
              </a:gs>
            </a:gsLst>
            <a:lin ang="27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14726C"/>
              </a:solidFill>
            </a:endParaRPr>
          </a:p>
        </p:txBody>
      </p:sp>
      <p:sp>
        <p:nvSpPr>
          <p:cNvPr id="11" name="TextBox 10"/>
          <p:cNvSpPr txBox="1"/>
          <p:nvPr/>
        </p:nvSpPr>
        <p:spPr>
          <a:xfrm>
            <a:off x="7829547" y="2108447"/>
            <a:ext cx="2220689" cy="584775"/>
          </a:xfrm>
          <a:prstGeom prst="rect">
            <a:avLst/>
          </a:prstGeom>
          <a:noFill/>
        </p:spPr>
        <p:txBody>
          <a:bodyPr wrap="square" rtlCol="0">
            <a:spAutoFit/>
          </a:bodyPr>
          <a:lstStyle/>
          <a:p>
            <a:r>
              <a:rPr lang="en-US" sz="3200" b="1" dirty="0" smtClean="0">
                <a:solidFill>
                  <a:srgbClr val="000000"/>
                </a:solidFill>
              </a:rPr>
              <a:t>Transition</a:t>
            </a:r>
            <a:endParaRPr lang="en-US" sz="3200" b="1" dirty="0">
              <a:solidFill>
                <a:srgbClr val="000000"/>
              </a:solidFill>
            </a:endParaRPr>
          </a:p>
        </p:txBody>
      </p:sp>
      <p:graphicFrame>
        <p:nvGraphicFramePr>
          <p:cNvPr id="12" name="Diagram 11"/>
          <p:cNvGraphicFramePr/>
          <p:nvPr>
            <p:extLst>
              <p:ext uri="{D42A27DB-BD31-4B8C-83A1-F6EECF244321}">
                <p14:modId xmlns:p14="http://schemas.microsoft.com/office/powerpoint/2010/main" val="2749400994"/>
              </p:ext>
            </p:extLst>
          </p:nvPr>
        </p:nvGraphicFramePr>
        <p:xfrm>
          <a:off x="7898944" y="2713602"/>
          <a:ext cx="2081896" cy="25484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TextBox 16"/>
          <p:cNvSpPr txBox="1"/>
          <p:nvPr/>
        </p:nvSpPr>
        <p:spPr>
          <a:xfrm>
            <a:off x="4751614" y="1820726"/>
            <a:ext cx="1543050" cy="584775"/>
          </a:xfrm>
          <a:prstGeom prst="rect">
            <a:avLst/>
          </a:prstGeom>
          <a:noFill/>
        </p:spPr>
        <p:txBody>
          <a:bodyPr wrap="square" rtlCol="0">
            <a:spAutoFit/>
          </a:bodyPr>
          <a:lstStyle/>
          <a:p>
            <a:r>
              <a:rPr lang="en-US" sz="3200" b="1" dirty="0" smtClean="0">
                <a:solidFill>
                  <a:srgbClr val="000000"/>
                </a:solidFill>
              </a:rPr>
              <a:t>Design</a:t>
            </a:r>
            <a:endParaRPr lang="en-US" sz="3200" b="1" dirty="0">
              <a:solidFill>
                <a:srgbClr val="000000"/>
              </a:solidFill>
            </a:endParaRPr>
          </a:p>
        </p:txBody>
      </p:sp>
      <p:sp>
        <p:nvSpPr>
          <p:cNvPr id="24" name="TextBox 23"/>
          <p:cNvSpPr txBox="1"/>
          <p:nvPr/>
        </p:nvSpPr>
        <p:spPr>
          <a:xfrm>
            <a:off x="10370696" y="2185390"/>
            <a:ext cx="1701722" cy="1015663"/>
          </a:xfrm>
          <a:prstGeom prst="rect">
            <a:avLst/>
          </a:prstGeom>
          <a:noFill/>
        </p:spPr>
        <p:txBody>
          <a:bodyPr vert="horz" wrap="square" rtlCol="0">
            <a:spAutoFit/>
          </a:bodyPr>
          <a:lstStyle/>
          <a:p>
            <a:r>
              <a:rPr lang="en-US" sz="2000" b="1" dirty="0" smtClean="0">
                <a:solidFill>
                  <a:srgbClr val="000000"/>
                </a:solidFill>
              </a:rPr>
              <a:t>Meet the needs of the customers!</a:t>
            </a:r>
            <a:endParaRPr lang="en-US" sz="2000" dirty="0">
              <a:solidFill>
                <a:srgbClr val="000000"/>
              </a:solidFill>
            </a:endParaRPr>
          </a:p>
        </p:txBody>
      </p:sp>
      <p:sp>
        <p:nvSpPr>
          <p:cNvPr id="29" name="Rectangle 28"/>
          <p:cNvSpPr/>
          <p:nvPr/>
        </p:nvSpPr>
        <p:spPr>
          <a:xfrm>
            <a:off x="9674679" y="1412422"/>
            <a:ext cx="2397739" cy="738012"/>
          </a:xfrm>
          <a:prstGeom prst="rect">
            <a:avLst/>
          </a:prstGeom>
          <a:gradFill flip="none" rotWithShape="1">
            <a:gsLst>
              <a:gs pos="0">
                <a:srgbClr val="14726C">
                  <a:tint val="66000"/>
                  <a:satMod val="160000"/>
                </a:srgbClr>
              </a:gs>
              <a:gs pos="50000">
                <a:srgbClr val="14726C">
                  <a:tint val="44500"/>
                  <a:satMod val="160000"/>
                </a:srgbClr>
              </a:gs>
              <a:gs pos="100000">
                <a:srgbClr val="14726C">
                  <a:tint val="23500"/>
                  <a:satMod val="160000"/>
                </a:srgbClr>
              </a:gs>
            </a:gsLst>
            <a:lin ang="2700000" scaled="1"/>
            <a:tileRect/>
          </a:gradFill>
          <a:ln>
            <a:solidFill>
              <a:srgbClr val="147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783858" y="1489040"/>
            <a:ext cx="2305571" cy="584775"/>
          </a:xfrm>
          <a:prstGeom prst="rect">
            <a:avLst/>
          </a:prstGeom>
          <a:noFill/>
        </p:spPr>
        <p:txBody>
          <a:bodyPr vert="horz" wrap="square" rtlCol="0" anchor="ctr">
            <a:spAutoFit/>
          </a:bodyPr>
          <a:lstStyle/>
          <a:p>
            <a:r>
              <a:rPr lang="en-US" sz="3200" b="1" kern="0" spc="-100" dirty="0" smtClean="0">
                <a:solidFill>
                  <a:srgbClr val="000000"/>
                </a:solidFill>
              </a:rPr>
              <a:t>Operations</a:t>
            </a:r>
            <a:endParaRPr lang="en-US" sz="3200" b="1" kern="0" spc="-100" dirty="0">
              <a:solidFill>
                <a:srgbClr val="000000"/>
              </a:solidFill>
            </a:endParaRPr>
          </a:p>
        </p:txBody>
      </p:sp>
      <p:sp>
        <p:nvSpPr>
          <p:cNvPr id="13" name="Title 12"/>
          <p:cNvSpPr>
            <a:spLocks noGrp="1"/>
          </p:cNvSpPr>
          <p:nvPr>
            <p:ph type="title"/>
          </p:nvPr>
        </p:nvSpPr>
        <p:spPr>
          <a:xfrm>
            <a:off x="652130" y="115150"/>
            <a:ext cx="10972800" cy="1143000"/>
          </a:xfrm>
        </p:spPr>
        <p:txBody>
          <a:bodyPr>
            <a:normAutofit fontScale="90000"/>
          </a:bodyPr>
          <a:lstStyle/>
          <a:p>
            <a:r>
              <a:rPr lang="en-US" sz="3600" b="1" dirty="0" smtClean="0"/>
              <a:t>Telehealth Service Implementation Model (TSIM™)</a:t>
            </a:r>
            <a:endParaRPr lang="en-US" sz="3600" b="1" dirty="0"/>
          </a:p>
        </p:txBody>
      </p:sp>
      <p:sp>
        <p:nvSpPr>
          <p:cNvPr id="27" name="TextBox 26"/>
          <p:cNvSpPr txBox="1"/>
          <p:nvPr/>
        </p:nvSpPr>
        <p:spPr>
          <a:xfrm>
            <a:off x="467403" y="1574469"/>
            <a:ext cx="1349150" cy="523220"/>
          </a:xfrm>
          <a:prstGeom prst="rect">
            <a:avLst/>
          </a:prstGeom>
          <a:noFill/>
        </p:spPr>
        <p:txBody>
          <a:bodyPr wrap="square" rtlCol="0">
            <a:spAutoFit/>
          </a:bodyPr>
          <a:lstStyle/>
          <a:p>
            <a:r>
              <a:rPr lang="en-US" sz="1400" b="1" dirty="0" smtClean="0">
                <a:solidFill>
                  <a:srgbClr val="000000"/>
                </a:solidFill>
              </a:rPr>
              <a:t>Pipeline </a:t>
            </a:r>
          </a:p>
          <a:p>
            <a:r>
              <a:rPr lang="en-US" sz="1400" dirty="0" smtClean="0">
                <a:solidFill>
                  <a:srgbClr val="000000"/>
                </a:solidFill>
              </a:rPr>
              <a:t>of New Ideas</a:t>
            </a:r>
            <a:endParaRPr lang="en-US" sz="1400" dirty="0">
              <a:solidFill>
                <a:srgbClr val="000000"/>
              </a:solidFill>
            </a:endParaRPr>
          </a:p>
        </p:txBody>
      </p:sp>
    </p:spTree>
    <p:extLst>
      <p:ext uri="{BB962C8B-B14F-4D97-AF65-F5344CB8AC3E}">
        <p14:creationId xmlns:p14="http://schemas.microsoft.com/office/powerpoint/2010/main" val="192420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380" y="381001"/>
            <a:ext cx="9956800" cy="941740"/>
          </a:xfrm>
        </p:spPr>
        <p:txBody>
          <a:bodyPr>
            <a:noAutofit/>
          </a:bodyPr>
          <a:lstStyle/>
          <a:p>
            <a:pPr lvl="0">
              <a:spcBef>
                <a:spcPct val="20000"/>
              </a:spcBef>
            </a:pPr>
            <a:r>
              <a:rPr lang="en-US" sz="3600" b="1" dirty="0" smtClean="0">
                <a:solidFill>
                  <a:srgbClr val="172E6F"/>
                </a:solidFill>
              </a:rPr>
              <a:t>Strategy </a:t>
            </a:r>
            <a:endParaRPr lang="en-US" sz="3600" b="1" dirty="0">
              <a:solidFill>
                <a:srgbClr val="172E6F"/>
              </a:solidFill>
            </a:endParaRPr>
          </a:p>
        </p:txBody>
      </p:sp>
      <p:sp>
        <p:nvSpPr>
          <p:cNvPr id="4" name="Content Placeholder 3"/>
          <p:cNvSpPr>
            <a:spLocks noGrp="1"/>
          </p:cNvSpPr>
          <p:nvPr>
            <p:ph idx="1"/>
          </p:nvPr>
        </p:nvSpPr>
        <p:spPr>
          <a:xfrm>
            <a:off x="614699" y="1840657"/>
            <a:ext cx="6283911" cy="4890735"/>
          </a:xfrm>
        </p:spPr>
        <p:txBody>
          <a:bodyPr>
            <a:normAutofit/>
          </a:bodyPr>
          <a:lstStyle/>
          <a:p>
            <a:pPr marL="342891" indent="-342891">
              <a:buFont typeface="Arial" panose="020B0604020202020204" pitchFamily="34" charset="0"/>
              <a:buChar char="•"/>
            </a:pPr>
            <a:r>
              <a:rPr lang="en-US" sz="2800" dirty="0" smtClean="0">
                <a:solidFill>
                  <a:schemeClr val="tx1"/>
                </a:solidFill>
              </a:rPr>
              <a:t>Standardized Intake Form</a:t>
            </a:r>
          </a:p>
          <a:p>
            <a:pPr marL="342891" indent="-342891">
              <a:buFont typeface="Arial" panose="020B0604020202020204" pitchFamily="34" charset="0"/>
              <a:buChar char="•"/>
            </a:pPr>
            <a:r>
              <a:rPr lang="en-US" sz="2800" dirty="0" smtClean="0">
                <a:solidFill>
                  <a:schemeClr val="tx1"/>
                </a:solidFill>
              </a:rPr>
              <a:t>Priority scoring and timeline projection</a:t>
            </a:r>
          </a:p>
          <a:p>
            <a:pPr marL="342891" indent="-342891">
              <a:buFont typeface="Arial" panose="020B0604020202020204" pitchFamily="34" charset="0"/>
              <a:buChar char="•"/>
            </a:pPr>
            <a:r>
              <a:rPr lang="en-US" sz="2800" dirty="0" smtClean="0">
                <a:solidFill>
                  <a:schemeClr val="tx1"/>
                </a:solidFill>
              </a:rPr>
              <a:t>Defines </a:t>
            </a:r>
            <a:r>
              <a:rPr lang="en-US" sz="2800" dirty="0">
                <a:solidFill>
                  <a:schemeClr val="tx1"/>
                </a:solidFill>
              </a:rPr>
              <a:t>scope of the service</a:t>
            </a:r>
          </a:p>
          <a:p>
            <a:pPr marL="800080" lvl="1" indent="-342891">
              <a:buClr>
                <a:srgbClr val="005288"/>
              </a:buClr>
              <a:buSzPct val="120000"/>
              <a:buFont typeface="Arial" panose="020B0604020202020204" pitchFamily="34" charset="0"/>
              <a:buChar char="•"/>
            </a:pPr>
            <a:r>
              <a:rPr lang="en-US" dirty="0">
                <a:solidFill>
                  <a:srgbClr val="005288"/>
                </a:solidFill>
              </a:rPr>
              <a:t>Condition(s)</a:t>
            </a:r>
          </a:p>
          <a:p>
            <a:pPr marL="800080" lvl="1" indent="-342891">
              <a:buClr>
                <a:srgbClr val="005288"/>
              </a:buClr>
              <a:buSzPct val="120000"/>
              <a:buFont typeface="Arial" panose="020B0604020202020204" pitchFamily="34" charset="0"/>
              <a:buChar char="•"/>
            </a:pPr>
            <a:r>
              <a:rPr lang="en-US" dirty="0">
                <a:solidFill>
                  <a:srgbClr val="005288"/>
                </a:solidFill>
              </a:rPr>
              <a:t>Location of patients</a:t>
            </a:r>
          </a:p>
          <a:p>
            <a:pPr marL="800080" lvl="1" indent="-342891">
              <a:buClr>
                <a:srgbClr val="005288"/>
              </a:buClr>
              <a:buSzPct val="120000"/>
              <a:buFont typeface="Arial" panose="020B0604020202020204" pitchFamily="34" charset="0"/>
              <a:buChar char="•"/>
            </a:pPr>
            <a:r>
              <a:rPr lang="en-US" dirty="0">
                <a:solidFill>
                  <a:srgbClr val="005288"/>
                </a:solidFill>
              </a:rPr>
              <a:t>Type of providers</a:t>
            </a:r>
          </a:p>
          <a:p>
            <a:pPr marL="800080" lvl="1" indent="-342891">
              <a:buClr>
                <a:srgbClr val="005288"/>
              </a:buClr>
              <a:buSzPct val="120000"/>
              <a:buFont typeface="Arial" panose="020B0604020202020204" pitchFamily="34" charset="0"/>
              <a:buChar char="•"/>
            </a:pPr>
            <a:r>
              <a:rPr lang="en-US" b="1" u="sng" dirty="0">
                <a:solidFill>
                  <a:srgbClr val="005288"/>
                </a:solidFill>
              </a:rPr>
              <a:t>What problem is being solved?</a:t>
            </a: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843" b="100000" l="4397" r="95928">
                        <a14:foregroundMark x1="9935" y1="44221" x2="9935" y2="44221"/>
                        <a14:foregroundMark x1="10261" y1="43384" x2="12052" y2="29816"/>
                        <a14:foregroundMark x1="12052" y1="29481" x2="35342" y2="12228"/>
                        <a14:foregroundMark x1="16124" y1="46901" x2="30456" y2="27136"/>
                        <a14:foregroundMark x1="30456" y1="26801" x2="36482" y2="29816"/>
                        <a14:foregroundMark x1="36482" y1="29481" x2="24267" y2="53266"/>
                        <a14:foregroundMark x1="64169" y1="24623" x2="85668" y2="39866"/>
                        <a14:foregroundMark x1="85668" y1="39698" x2="75570" y2="52261"/>
                        <a14:foregroundMark x1="34365" y1="75209" x2="65798" y2="75377"/>
                        <a14:foregroundMark x1="65798" y1="75209" x2="76710" y2="88777"/>
                        <a14:foregroundMark x1="76710" y1="88442" x2="51792" y2="99665"/>
                        <a14:foregroundMark x1="19218" y1="91122" x2="31270" y2="75712"/>
                        <a14:foregroundMark x1="17752" y1="91960" x2="45440" y2="99665"/>
                        <a14:foregroundMark x1="26221" y1="82412" x2="62378" y2="89280"/>
                        <a14:foregroundMark x1="62378" y1="89112" x2="62378" y2="76214"/>
                        <a14:foregroundMark x1="62378" y1="75879" x2="46091" y2="79397"/>
                        <a14:foregroundMark x1="46091" y1="79229" x2="32736" y2="78057"/>
                        <a14:foregroundMark x1="33062" y1="77889" x2="40879" y2="84422"/>
                        <a14:foregroundMark x1="40879" y1="84255" x2="61889" y2="81240"/>
                      </a14:backgroundRemoval>
                    </a14:imgEffect>
                  </a14:imgLayer>
                </a14:imgProps>
              </a:ext>
              <a:ext uri="{28A0092B-C50C-407E-A947-70E740481C1C}">
                <a14:useLocalDpi xmlns:a14="http://schemas.microsoft.com/office/drawing/2010/main" val="0"/>
              </a:ext>
            </a:extLst>
          </a:blip>
          <a:stretch>
            <a:fillRect/>
          </a:stretch>
        </p:blipFill>
        <p:spPr>
          <a:xfrm>
            <a:off x="6104222" y="2232643"/>
            <a:ext cx="1588776" cy="1544787"/>
          </a:xfrm>
          <a:prstGeom prst="rect">
            <a:avLst/>
          </a:prstGeom>
        </p:spPr>
      </p:pic>
      <p:sp>
        <p:nvSpPr>
          <p:cNvPr id="9" name="Triangle 8">
            <a:extLst>
              <a:ext uri="{FF2B5EF4-FFF2-40B4-BE49-F238E27FC236}">
                <a16:creationId xmlns="" xmlns:a16="http://schemas.microsoft.com/office/drawing/2014/main" id="{801C1018-78C6-1E43-836F-47EF96523A58}"/>
              </a:ext>
            </a:extLst>
          </p:cNvPr>
          <p:cNvSpPr/>
          <p:nvPr/>
        </p:nvSpPr>
        <p:spPr>
          <a:xfrm rot="16716803">
            <a:off x="6994446" y="2128521"/>
            <a:ext cx="2319585" cy="2020263"/>
          </a:xfrm>
          <a:prstGeom prst="triangle">
            <a:avLst/>
          </a:prstGeom>
          <a:solidFill>
            <a:srgbClr val="217AA0"/>
          </a:solidFill>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solidFill>
                <a:srgbClr val="217AA0"/>
              </a:solidFill>
            </a:endParaRPr>
          </a:p>
        </p:txBody>
      </p:sp>
      <p:pic>
        <p:nvPicPr>
          <p:cNvPr id="5" name="Picture 4">
            <a:extLst>
              <a:ext uri="{FF2B5EF4-FFF2-40B4-BE49-F238E27FC236}">
                <a16:creationId xmlns="" xmlns:a16="http://schemas.microsoft.com/office/drawing/2014/main" id="{0779D448-D1F8-0140-AB1B-5047475085C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6181" b="71357" l="30619" r="68893">
                        <a14:foregroundMark x1="9935" y1="44221" x2="9935" y2="44221"/>
                        <a14:foregroundMark x1="10261" y1="43384" x2="12052" y2="29816"/>
                        <a14:foregroundMark x1="12052" y1="29481" x2="35342" y2="12228"/>
                        <a14:foregroundMark x1="16124" y1="46901" x2="30456" y2="27136"/>
                        <a14:foregroundMark x1="30456" y1="26801" x2="36482" y2="29816"/>
                        <a14:foregroundMark x1="36482" y1="29481" x2="24267" y2="53266"/>
                        <a14:foregroundMark x1="64169" y1="24623" x2="85668" y2="39866"/>
                        <a14:foregroundMark x1="85668" y1="39698" x2="75570" y2="52261"/>
                        <a14:foregroundMark x1="34365" y1="75209" x2="65798" y2="75377"/>
                        <a14:foregroundMark x1="65798" y1="75209" x2="76710" y2="88777"/>
                        <a14:foregroundMark x1="76710" y1="88442" x2="51792" y2="99665"/>
                        <a14:foregroundMark x1="19218" y1="91122" x2="31270" y2="75712"/>
                        <a14:foregroundMark x1="17752" y1="91960" x2="45440" y2="99665"/>
                        <a14:foregroundMark x1="26221" y1="82412" x2="62378" y2="89280"/>
                        <a14:foregroundMark x1="62378" y1="89112" x2="62378" y2="76214"/>
                        <a14:foregroundMark x1="62378" y1="75879" x2="46091" y2="79397"/>
                        <a14:foregroundMark x1="46091" y1="79229" x2="32736" y2="78057"/>
                        <a14:foregroundMark x1="33062" y1="77889" x2="40879" y2="84422"/>
                        <a14:foregroundMark x1="40879" y1="84255" x2="61889" y2="81240"/>
                        <a14:foregroundMark x1="38599" y1="46566" x2="39739" y2="62647"/>
                        <a14:foregroundMark x1="39739" y1="62312" x2="58958" y2="64154"/>
                        <a14:foregroundMark x1="58958" y1="63819" x2="62541" y2="55276"/>
                        <a14:foregroundMark x1="62541" y1="54941" x2="61075" y2="46566"/>
                        <a14:foregroundMark x1="61075" y1="46399" x2="42345" y2="44389"/>
                        <a14:foregroundMark x1="42345" y1="44054" x2="38111" y2="47236"/>
                        <a14:foregroundMark x1="38111" y1="47069" x2="49349" y2="61139"/>
                        <a14:foregroundMark x1="49349" y1="60972" x2="56840" y2="49246"/>
                        <a14:foregroundMark x1="56840" y1="49079" x2="40065" y2="49079"/>
                        <a14:foregroundMark x1="40879" y1="47739" x2="40879" y2="47739"/>
                        <a14:foregroundMark x1="59283" y1="49581" x2="59283" y2="49581"/>
                        <a14:foregroundMark x1="57818" y1="47236" x2="57818" y2="47236"/>
                        <a14:foregroundMark x1="57980" y1="48576" x2="57980" y2="48576"/>
                        <a14:foregroundMark x1="55700" y1="55946" x2="55700" y2="55946"/>
                        <a14:foregroundMark x1="55863" y1="54941" x2="55863" y2="54941"/>
                        <a14:foregroundMark x1="57003" y1="53769" x2="41368" y2="53769"/>
                        <a14:foregroundMark x1="41857" y1="59129" x2="57003" y2="60134"/>
                        <a14:foregroundMark x1="57492" y1="58961" x2="40228" y2="58459"/>
                        <a14:foregroundMark x1="53420" y1="48576" x2="59283" y2="48744"/>
                        <a14:foregroundMark x1="53257" y1="47571" x2="57329" y2="47739"/>
                        <a14:foregroundMark x1="53420" y1="50084" x2="60912" y2="51591"/>
                        <a14:foregroundMark x1="60912" y1="51256" x2="58795" y2="46566"/>
                      </a14:backgroundRemoval>
                    </a14:imgEffect>
                  </a14:imgLayer>
                </a14:imgProps>
              </a:ext>
              <a:ext uri="{28A0092B-C50C-407E-A947-70E740481C1C}">
                <a14:useLocalDpi xmlns:a14="http://schemas.microsoft.com/office/drawing/2010/main" val="0"/>
              </a:ext>
            </a:extLst>
          </a:blip>
          <a:srcRect l="28460" t="34705" r="31157" b="26728"/>
          <a:stretch/>
        </p:blipFill>
        <p:spPr>
          <a:xfrm>
            <a:off x="7905649" y="1946982"/>
            <a:ext cx="3112261" cy="2889955"/>
          </a:xfrm>
          <a:prstGeom prst="rect">
            <a:avLst/>
          </a:prstGeom>
        </p:spPr>
      </p:pic>
    </p:spTree>
    <p:extLst>
      <p:ext uri="{BB962C8B-B14F-4D97-AF65-F5344CB8AC3E}">
        <p14:creationId xmlns:p14="http://schemas.microsoft.com/office/powerpoint/2010/main" val="91680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76201"/>
            <a:ext cx="10187953" cy="1490921"/>
          </a:xfrm>
        </p:spPr>
        <p:txBody>
          <a:bodyPr>
            <a:normAutofit fontScale="90000"/>
          </a:bodyPr>
          <a:lstStyle/>
          <a:p>
            <a:r>
              <a:rPr lang="en-US" sz="3600" b="1" spc="-20" dirty="0">
                <a:solidFill>
                  <a:srgbClr val="172E6F"/>
                </a:solidFill>
              </a:rPr>
              <a:t>Thinking beyond “replicating care over distance”</a:t>
            </a:r>
            <a:br>
              <a:rPr lang="en-US" sz="3600" b="1" spc="-20" dirty="0">
                <a:solidFill>
                  <a:srgbClr val="172E6F"/>
                </a:solidFill>
              </a:rPr>
            </a:br>
            <a:r>
              <a:rPr lang="en-US" sz="2700" spc="-20" dirty="0"/>
              <a:t>MUSC </a:t>
            </a:r>
            <a:r>
              <a:rPr lang="en-US" sz="2700" spc="-20" dirty="0" smtClean="0"/>
              <a:t>Center for Telehealth mission </a:t>
            </a:r>
            <a:r>
              <a:rPr lang="en-US" sz="2700" spc="-20" dirty="0"/>
              <a:t>statement: </a:t>
            </a:r>
            <a:r>
              <a:rPr lang="en-US" sz="2700" spc="-20" dirty="0" smtClean="0"/>
              <a:t/>
            </a:r>
            <a:br>
              <a:rPr lang="en-US" sz="2700" spc="-20" dirty="0" smtClean="0"/>
            </a:br>
            <a:r>
              <a:rPr lang="en-US" sz="2700" spc="-20" dirty="0" smtClean="0"/>
              <a:t>“</a:t>
            </a:r>
            <a:r>
              <a:rPr lang="en-US" sz="2700" b="1" spc="-20" dirty="0">
                <a:solidFill>
                  <a:srgbClr val="008080"/>
                </a:solidFill>
              </a:rPr>
              <a:t>Telehealth for efficient, effective care”</a:t>
            </a:r>
            <a:endParaRPr lang="en-US" sz="2700" b="1" dirty="0">
              <a:solidFill>
                <a:srgbClr val="008080"/>
              </a:solidFill>
            </a:endParaRPr>
          </a:p>
        </p:txBody>
      </p:sp>
      <p:sp>
        <p:nvSpPr>
          <p:cNvPr id="3" name="Content Placeholder 2"/>
          <p:cNvSpPr>
            <a:spLocks noGrp="1"/>
          </p:cNvSpPr>
          <p:nvPr>
            <p:ph idx="1"/>
          </p:nvPr>
        </p:nvSpPr>
        <p:spPr>
          <a:xfrm>
            <a:off x="609600" y="1884566"/>
            <a:ext cx="6782512" cy="3657600"/>
          </a:xfrm>
        </p:spPr>
        <p:txBody>
          <a:bodyPr>
            <a:normAutofit/>
          </a:bodyPr>
          <a:lstStyle/>
          <a:p>
            <a:r>
              <a:rPr lang="en-US" sz="2400" u="sng" dirty="0">
                <a:solidFill>
                  <a:schemeClr val="tx1"/>
                </a:solidFill>
              </a:rPr>
              <a:t>Assess the impact on stakeholders</a:t>
            </a:r>
            <a:r>
              <a:rPr lang="en-US" sz="2400" dirty="0">
                <a:solidFill>
                  <a:schemeClr val="tx1"/>
                </a:solidFill>
              </a:rPr>
              <a:t>: </a:t>
            </a:r>
          </a:p>
          <a:p>
            <a:pPr marL="457189" indent="-457189">
              <a:buAutoNum type="arabicParenR"/>
            </a:pPr>
            <a:r>
              <a:rPr lang="en-US" sz="2000" dirty="0">
                <a:solidFill>
                  <a:schemeClr val="tx1"/>
                </a:solidFill>
              </a:rPr>
              <a:t>Patients </a:t>
            </a:r>
          </a:p>
          <a:p>
            <a:pPr marL="457189" indent="-457189">
              <a:buAutoNum type="arabicParenR"/>
            </a:pPr>
            <a:r>
              <a:rPr lang="en-US" sz="2000" dirty="0">
                <a:solidFill>
                  <a:schemeClr val="tx1"/>
                </a:solidFill>
              </a:rPr>
              <a:t>Referring providers</a:t>
            </a:r>
          </a:p>
          <a:p>
            <a:pPr marL="457189" indent="-457189">
              <a:buAutoNum type="arabicParenR"/>
            </a:pPr>
            <a:r>
              <a:rPr lang="en-US" sz="2000" dirty="0">
                <a:solidFill>
                  <a:schemeClr val="tx1"/>
                </a:solidFill>
              </a:rPr>
              <a:t>Consulting providers</a:t>
            </a:r>
          </a:p>
          <a:p>
            <a:pPr marL="457189" indent="-457189">
              <a:buAutoNum type="arabicParenR"/>
            </a:pPr>
            <a:r>
              <a:rPr lang="en-US" sz="2000" dirty="0">
                <a:solidFill>
                  <a:schemeClr val="tx1"/>
                </a:solidFill>
              </a:rPr>
              <a:t>Payers</a:t>
            </a:r>
          </a:p>
          <a:p>
            <a:pPr marL="457189" indent="-457189">
              <a:buAutoNum type="arabicParenR"/>
            </a:pPr>
            <a:r>
              <a:rPr lang="en-US" sz="2000" dirty="0">
                <a:solidFill>
                  <a:schemeClr val="tx1"/>
                </a:solidFill>
              </a:rPr>
              <a:t>Health system (as a whole) </a:t>
            </a:r>
          </a:p>
        </p:txBody>
      </p:sp>
      <p:sp>
        <p:nvSpPr>
          <p:cNvPr id="5" name="Rounded Rectangle 4"/>
          <p:cNvSpPr/>
          <p:nvPr/>
        </p:nvSpPr>
        <p:spPr>
          <a:xfrm>
            <a:off x="304800" y="4546601"/>
            <a:ext cx="5994400" cy="2139993"/>
          </a:xfrm>
          <a:prstGeom prst="roundRect">
            <a:avLst/>
          </a:prstGeom>
          <a:solidFill>
            <a:schemeClr val="accent1">
              <a:alpha val="14000"/>
            </a:schemeClr>
          </a:solidFill>
        </p:spPr>
        <p:style>
          <a:lnRef idx="2">
            <a:schemeClr val="accent6">
              <a:shade val="50000"/>
            </a:schemeClr>
          </a:lnRef>
          <a:fillRef idx="1">
            <a:schemeClr val="accent6"/>
          </a:fillRef>
          <a:effectRef idx="0">
            <a:schemeClr val="accent6"/>
          </a:effectRef>
          <a:fontRef idx="minor">
            <a:schemeClr val="lt1"/>
          </a:fontRef>
        </p:style>
        <p:txBody>
          <a:bodyPr lIns="91438" tIns="45719" rIns="91438" bIns="45719" rtlCol="0" anchor="ctr"/>
          <a:lstStyle/>
          <a:p>
            <a:pPr algn="ctr"/>
            <a:endParaRPr lang="en-US"/>
          </a:p>
        </p:txBody>
      </p:sp>
      <p:sp>
        <p:nvSpPr>
          <p:cNvPr id="6" name="Content Placeholder 2"/>
          <p:cNvSpPr txBox="1">
            <a:spLocks/>
          </p:cNvSpPr>
          <p:nvPr/>
        </p:nvSpPr>
        <p:spPr>
          <a:xfrm>
            <a:off x="609600" y="4662295"/>
            <a:ext cx="5588000" cy="1908599"/>
          </a:xfrm>
          <a:prstGeom prst="rect">
            <a:avLst/>
          </a:prstGeom>
        </p:spPr>
        <p:txBody>
          <a:bodyPr vert="horz" lIns="91438" tIns="45719" rIns="91438" bIns="45719" rtlCol="0">
            <a:normAutofit fontScale="92500" lnSpcReduction="10000"/>
          </a:bodyPr>
          <a:lstStyle>
            <a:lvl1pPr marL="0" indent="0" algn="l" defTabSz="914400" rtl="0" eaLnBrk="1" latinLnBrk="0" hangingPunct="1">
              <a:spcBef>
                <a:spcPct val="20000"/>
              </a:spcBef>
              <a:buClr>
                <a:srgbClr val="005288"/>
              </a:buClr>
              <a:buSzPct val="120000"/>
              <a:buFontTx/>
              <a:buNone/>
              <a:defRPr sz="2200" kern="1200" spc="-20" baseline="0">
                <a:solidFill>
                  <a:schemeClr val="accent6"/>
                </a:solidFill>
                <a:latin typeface="+mn-lt"/>
                <a:ea typeface="+mn-ea"/>
                <a:cs typeface="+mn-cs"/>
              </a:defRPr>
            </a:lvl1pPr>
            <a:lvl2pPr marL="457200" indent="-228600" algn="l" defTabSz="914400" rtl="0" eaLnBrk="1" latinLnBrk="0" hangingPunct="1">
              <a:spcBef>
                <a:spcPct val="20000"/>
              </a:spcBef>
              <a:buClr>
                <a:srgbClr val="49948E"/>
              </a:buClr>
              <a:buSzPct val="100000"/>
              <a:buFont typeface="Arial Black" panose="020B0A04020102020204" pitchFamily="34" charset="0"/>
              <a:buChar char="›"/>
              <a:tabLst>
                <a:tab pos="457200" algn="l"/>
              </a:tabLst>
              <a:defRPr sz="2000" kern="1200" spc="-20" baseline="0">
                <a:solidFill>
                  <a:srgbClr val="516F81"/>
                </a:solidFill>
                <a:latin typeface="+mn-lt"/>
                <a:ea typeface="+mn-ea"/>
                <a:cs typeface="+mn-cs"/>
              </a:defRPr>
            </a:lvl2pPr>
            <a:lvl3pPr marL="914400" indent="-228600" algn="l" defTabSz="914400" rtl="0" eaLnBrk="1" latinLnBrk="0" hangingPunct="1">
              <a:spcBef>
                <a:spcPct val="20000"/>
              </a:spcBef>
              <a:buClr>
                <a:srgbClr val="49948E"/>
              </a:buClr>
              <a:buFont typeface="Arial Black" panose="020B0A04020102020204" pitchFamily="34" charset="0"/>
              <a:buChar char="›"/>
              <a:tabLst>
                <a:tab pos="457200" algn="l"/>
              </a:tabLst>
              <a:defRPr sz="2000" kern="1200" spc="-20" baseline="0">
                <a:solidFill>
                  <a:srgbClr val="516F81"/>
                </a:solidFill>
                <a:latin typeface="+mn-lt"/>
                <a:ea typeface="+mn-ea"/>
                <a:cs typeface="+mn-cs"/>
              </a:defRPr>
            </a:lvl3pPr>
            <a:lvl4pPr marL="13716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4pPr>
            <a:lvl5pPr marL="18288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srgbClr val="172E6F"/>
                </a:solidFill>
              </a:rPr>
              <a:t>Prioritize services that:</a:t>
            </a:r>
          </a:p>
          <a:p>
            <a:pPr marL="342891" indent="-342891">
              <a:buFont typeface="Arial" panose="020B0604020202020204" pitchFamily="34" charset="0"/>
              <a:buChar char="•"/>
            </a:pPr>
            <a:r>
              <a:rPr lang="en-US" sz="2400" dirty="0">
                <a:solidFill>
                  <a:srgbClr val="172E6F"/>
                </a:solidFill>
              </a:rPr>
              <a:t>Add efficiency to care teams</a:t>
            </a:r>
          </a:p>
          <a:p>
            <a:pPr marL="342891" indent="-342891">
              <a:buFont typeface="Arial" panose="020B0604020202020204" pitchFamily="34" charset="0"/>
              <a:buChar char="•"/>
            </a:pPr>
            <a:r>
              <a:rPr lang="en-US" sz="2400" dirty="0">
                <a:solidFill>
                  <a:srgbClr val="172E6F"/>
                </a:solidFill>
              </a:rPr>
              <a:t>Add value to care over the continuum</a:t>
            </a:r>
          </a:p>
          <a:p>
            <a:pPr marL="342891" indent="-342891">
              <a:buFont typeface="Arial" panose="020B0604020202020204" pitchFamily="34" charset="0"/>
              <a:buChar char="•"/>
            </a:pPr>
            <a:r>
              <a:rPr lang="en-US" sz="2400" dirty="0">
                <a:solidFill>
                  <a:srgbClr val="172E6F"/>
                </a:solidFill>
              </a:rPr>
              <a:t>Mitigate time and distance barriers to care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720" y="1806170"/>
            <a:ext cx="3352800" cy="349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05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arp valen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543" y="2402958"/>
            <a:ext cx="5223195" cy="36225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1377" y="520994"/>
            <a:ext cx="11118111" cy="1502699"/>
          </a:xfrm>
        </p:spPr>
        <p:txBody>
          <a:bodyPr>
            <a:noAutofit/>
          </a:bodyPr>
          <a:lstStyle/>
          <a:p>
            <a:pPr lvl="0">
              <a:spcBef>
                <a:spcPts val="0"/>
              </a:spcBef>
            </a:pPr>
            <a:r>
              <a:rPr lang="en-US" sz="3600" b="1" dirty="0">
                <a:solidFill>
                  <a:srgbClr val="005288"/>
                </a:solidFill>
                <a:ea typeface="+mn-ea"/>
                <a:cs typeface="+mn-cs"/>
              </a:rPr>
              <a:t>A Guide to Successful Telehealth Implementation: The Evolution of TSIM</a:t>
            </a:r>
            <a:r>
              <a:rPr lang="en-US" sz="3600" b="1" dirty="0" smtClean="0">
                <a:solidFill>
                  <a:srgbClr val="005288"/>
                </a:solidFill>
                <a:ea typeface="+mn-ea"/>
                <a:cs typeface="+mn-cs"/>
              </a:rPr>
              <a:t>™</a:t>
            </a:r>
            <a:br>
              <a:rPr lang="en-US" sz="3600" b="1" dirty="0" smtClean="0">
                <a:solidFill>
                  <a:srgbClr val="005288"/>
                </a:solidFill>
                <a:ea typeface="+mn-ea"/>
                <a:cs typeface="+mn-cs"/>
              </a:rPr>
            </a:br>
            <a:r>
              <a:rPr lang="en-US" sz="2000" b="1" dirty="0" smtClean="0">
                <a:solidFill>
                  <a:srgbClr val="005288"/>
                </a:solidFill>
                <a:ea typeface="+mn-ea"/>
                <a:cs typeface="+mn-cs"/>
              </a:rPr>
              <a:t>© 2019 Medical University of South Carolina</a:t>
            </a:r>
            <a:endParaRPr lang="en-US" sz="2000" b="1" dirty="0">
              <a:solidFill>
                <a:srgbClr val="005288"/>
              </a:solidFill>
              <a:ea typeface="+mn-ea"/>
              <a:cs typeface="+mn-cs"/>
            </a:endParaRPr>
          </a:p>
        </p:txBody>
      </p:sp>
      <p:sp>
        <p:nvSpPr>
          <p:cNvPr id="4" name="Text Placeholder 3"/>
          <p:cNvSpPr>
            <a:spLocks noGrp="1"/>
          </p:cNvSpPr>
          <p:nvPr>
            <p:ph idx="1"/>
          </p:nvPr>
        </p:nvSpPr>
        <p:spPr>
          <a:xfrm>
            <a:off x="5915310" y="2402958"/>
            <a:ext cx="3770951" cy="2297269"/>
          </a:xfrm>
        </p:spPr>
        <p:txBody>
          <a:bodyPr>
            <a:normAutofit/>
          </a:bodyPr>
          <a:lstStyle/>
          <a:p>
            <a:r>
              <a:rPr lang="en-US" dirty="0">
                <a:solidFill>
                  <a:srgbClr val="172E6F"/>
                </a:solidFill>
              </a:rPr>
              <a:t>Shawn </a:t>
            </a:r>
            <a:r>
              <a:rPr lang="en-US" dirty="0" err="1">
                <a:solidFill>
                  <a:srgbClr val="172E6F"/>
                </a:solidFill>
              </a:rPr>
              <a:t>Valenta</a:t>
            </a:r>
            <a:r>
              <a:rPr lang="en-US" dirty="0">
                <a:solidFill>
                  <a:srgbClr val="172E6F"/>
                </a:solidFill>
              </a:rPr>
              <a:t> RRT, MHA</a:t>
            </a:r>
          </a:p>
          <a:p>
            <a:r>
              <a:rPr lang="en-US" dirty="0" smtClean="0">
                <a:solidFill>
                  <a:srgbClr val="172E6F"/>
                </a:solidFill>
              </a:rPr>
              <a:t>Administrator </a:t>
            </a:r>
            <a:r>
              <a:rPr lang="en-US" dirty="0">
                <a:solidFill>
                  <a:srgbClr val="172E6F"/>
                </a:solidFill>
              </a:rPr>
              <a:t>of </a:t>
            </a:r>
            <a:r>
              <a:rPr lang="en-US" dirty="0" smtClean="0">
                <a:solidFill>
                  <a:srgbClr val="172E6F"/>
                </a:solidFill>
              </a:rPr>
              <a:t>Telehealth</a:t>
            </a:r>
          </a:p>
          <a:p>
            <a:r>
              <a:rPr lang="en-US" dirty="0" smtClean="0">
                <a:solidFill>
                  <a:srgbClr val="172E6F"/>
                </a:solidFill>
                <a:hlinkClick r:id="rId3"/>
              </a:rPr>
              <a:t>valentas@musc.edu</a:t>
            </a:r>
            <a:r>
              <a:rPr lang="en-US" dirty="0">
                <a:solidFill>
                  <a:srgbClr val="172E6F"/>
                </a:solidFill>
              </a:rPr>
              <a:t> </a:t>
            </a:r>
            <a:r>
              <a:rPr lang="en-US" dirty="0" smtClean="0">
                <a:solidFill>
                  <a:srgbClr val="172E6F"/>
                </a:solidFill>
              </a:rPr>
              <a:t> </a:t>
            </a:r>
            <a:endParaRPr lang="en-US" dirty="0">
              <a:solidFill>
                <a:srgbClr val="172E6F"/>
              </a:solidFill>
            </a:endParaRPr>
          </a:p>
        </p:txBody>
      </p:sp>
    </p:spTree>
    <p:extLst>
      <p:ext uri="{BB962C8B-B14F-4D97-AF65-F5344CB8AC3E}">
        <p14:creationId xmlns:p14="http://schemas.microsoft.com/office/powerpoint/2010/main" val="1912014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1"/>
            <a:ext cx="9621795" cy="730377"/>
          </a:xfrm>
        </p:spPr>
        <p:txBody>
          <a:bodyPr>
            <a:normAutofit/>
          </a:bodyPr>
          <a:lstStyle/>
          <a:p>
            <a:r>
              <a:rPr lang="en-US" sz="3600" b="1" dirty="0" smtClean="0">
                <a:solidFill>
                  <a:srgbClr val="172E6F"/>
                </a:solidFill>
              </a:rPr>
              <a:t>Standardized </a:t>
            </a:r>
            <a:r>
              <a:rPr lang="en-US" sz="3600" b="1" dirty="0">
                <a:solidFill>
                  <a:srgbClr val="172E6F"/>
                </a:solidFill>
              </a:rPr>
              <a:t>Scoring Tool</a:t>
            </a:r>
          </a:p>
        </p:txBody>
      </p:sp>
      <p:sp>
        <p:nvSpPr>
          <p:cNvPr id="3" name="Content Placeholder 2"/>
          <p:cNvSpPr>
            <a:spLocks noGrp="1"/>
          </p:cNvSpPr>
          <p:nvPr>
            <p:ph idx="1"/>
          </p:nvPr>
        </p:nvSpPr>
        <p:spPr>
          <a:xfrm>
            <a:off x="609600" y="1498600"/>
            <a:ext cx="5181600" cy="5181600"/>
          </a:xfrm>
        </p:spPr>
        <p:txBody>
          <a:bodyPr>
            <a:normAutofit fontScale="62500" lnSpcReduction="20000"/>
          </a:bodyPr>
          <a:lstStyle/>
          <a:p>
            <a:r>
              <a:rPr lang="en-US" sz="4800" b="1" dirty="0">
                <a:solidFill>
                  <a:schemeClr val="tx1"/>
                </a:solidFill>
              </a:rPr>
              <a:t>Support of implementation</a:t>
            </a:r>
          </a:p>
          <a:p>
            <a:r>
              <a:rPr lang="en-US" sz="3500" dirty="0">
                <a:solidFill>
                  <a:schemeClr val="tx1"/>
                </a:solidFill>
              </a:rPr>
              <a:t>Physician champion</a:t>
            </a:r>
          </a:p>
          <a:p>
            <a:r>
              <a:rPr lang="en-US" sz="3500" dirty="0">
                <a:solidFill>
                  <a:schemeClr val="tx1"/>
                </a:solidFill>
              </a:rPr>
              <a:t>Provider capacity</a:t>
            </a:r>
          </a:p>
          <a:p>
            <a:r>
              <a:rPr lang="en-US" sz="3500" dirty="0">
                <a:solidFill>
                  <a:schemeClr val="tx1"/>
                </a:solidFill>
              </a:rPr>
              <a:t>Strategic alignment</a:t>
            </a:r>
          </a:p>
          <a:p>
            <a:endParaRPr lang="en-US" sz="3200" dirty="0">
              <a:solidFill>
                <a:schemeClr val="tx1"/>
              </a:solidFill>
            </a:endParaRPr>
          </a:p>
          <a:p>
            <a:r>
              <a:rPr lang="en-US" sz="4800" b="1" dirty="0">
                <a:solidFill>
                  <a:schemeClr val="tx1"/>
                </a:solidFill>
              </a:rPr>
              <a:t>Potential impact</a:t>
            </a:r>
          </a:p>
          <a:p>
            <a:r>
              <a:rPr lang="en-US" sz="3500" dirty="0">
                <a:solidFill>
                  <a:schemeClr val="tx1"/>
                </a:solidFill>
              </a:rPr>
              <a:t>Quality</a:t>
            </a:r>
          </a:p>
          <a:p>
            <a:r>
              <a:rPr lang="en-US" sz="3500" dirty="0">
                <a:solidFill>
                  <a:schemeClr val="tx1"/>
                </a:solidFill>
              </a:rPr>
              <a:t>Cost</a:t>
            </a:r>
          </a:p>
          <a:p>
            <a:r>
              <a:rPr lang="en-US" sz="3500" dirty="0">
                <a:solidFill>
                  <a:schemeClr val="tx1"/>
                </a:solidFill>
              </a:rPr>
              <a:t>Access to care</a:t>
            </a:r>
          </a:p>
          <a:p>
            <a:endParaRPr lang="en-US" sz="3200" dirty="0">
              <a:solidFill>
                <a:schemeClr val="tx1"/>
              </a:solidFill>
            </a:endParaRPr>
          </a:p>
          <a:p>
            <a:r>
              <a:rPr lang="en-US" sz="4800" b="1" dirty="0">
                <a:solidFill>
                  <a:schemeClr val="tx1"/>
                </a:solidFill>
              </a:rPr>
              <a:t>Growth opportunity </a:t>
            </a:r>
          </a:p>
          <a:p>
            <a:r>
              <a:rPr lang="en-US" sz="3500" dirty="0">
                <a:solidFill>
                  <a:schemeClr val="tx1"/>
                </a:solidFill>
              </a:rPr>
              <a:t>Market size</a:t>
            </a:r>
          </a:p>
          <a:p>
            <a:r>
              <a:rPr lang="en-US" sz="3500" dirty="0">
                <a:solidFill>
                  <a:schemeClr val="tx1"/>
                </a:solidFill>
              </a:rPr>
              <a:t>Saturation</a:t>
            </a:r>
          </a:p>
          <a:p>
            <a:r>
              <a:rPr lang="en-US" sz="3500" dirty="0">
                <a:solidFill>
                  <a:schemeClr val="tx1"/>
                </a:solidFill>
              </a:rPr>
              <a:t>Demand</a:t>
            </a:r>
          </a:p>
          <a:p>
            <a:endParaRPr lang="en-US" sz="3200" dirty="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8391" y="2226340"/>
            <a:ext cx="5968045" cy="317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08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883" y="244727"/>
            <a:ext cx="10972800" cy="1143000"/>
          </a:xfrm>
        </p:spPr>
        <p:txBody>
          <a:bodyPr>
            <a:normAutofit/>
          </a:bodyPr>
          <a:lstStyle/>
          <a:p>
            <a:pPr lvl="0" algn="ctr">
              <a:spcBef>
                <a:spcPct val="20000"/>
              </a:spcBef>
            </a:pPr>
            <a:r>
              <a:rPr lang="en-US" sz="3600" b="1" dirty="0" smtClean="0">
                <a:solidFill>
                  <a:srgbClr val="172E6F"/>
                </a:solidFill>
              </a:rPr>
              <a:t>Design</a:t>
            </a:r>
            <a:endParaRPr lang="en-US" sz="3600" b="1" dirty="0">
              <a:solidFill>
                <a:srgbClr val="172E6F"/>
              </a:solidFill>
            </a:endParaRPr>
          </a:p>
        </p:txBody>
      </p:sp>
      <p:sp>
        <p:nvSpPr>
          <p:cNvPr id="4" name="Content Placeholder 3"/>
          <p:cNvSpPr>
            <a:spLocks noGrp="1"/>
          </p:cNvSpPr>
          <p:nvPr>
            <p:ph idx="1"/>
          </p:nvPr>
        </p:nvSpPr>
        <p:spPr>
          <a:xfrm>
            <a:off x="638282" y="1498602"/>
            <a:ext cx="5559319" cy="4876799"/>
          </a:xfrm>
        </p:spPr>
        <p:txBody>
          <a:bodyPr>
            <a:normAutofit fontScale="92500" lnSpcReduction="10000"/>
          </a:bodyPr>
          <a:lstStyle/>
          <a:p>
            <a:pPr marL="342891" indent="-342891">
              <a:buFont typeface="Arial" panose="020B0604020202020204" pitchFamily="34" charset="0"/>
              <a:buChar char="•"/>
            </a:pPr>
            <a:r>
              <a:rPr lang="en-US" sz="2900" dirty="0" smtClean="0">
                <a:solidFill>
                  <a:schemeClr val="tx1"/>
                </a:solidFill>
              </a:rPr>
              <a:t>Navigation through </a:t>
            </a:r>
            <a:r>
              <a:rPr lang="en-US" sz="2900" dirty="0">
                <a:solidFill>
                  <a:schemeClr val="tx1"/>
                </a:solidFill>
              </a:rPr>
              <a:t>a </a:t>
            </a:r>
            <a:r>
              <a:rPr lang="en-US" sz="2900" b="1" u="sng" dirty="0">
                <a:solidFill>
                  <a:schemeClr val="tx1"/>
                </a:solidFill>
              </a:rPr>
              <a:t>common </a:t>
            </a:r>
            <a:r>
              <a:rPr lang="en-US" sz="2900" b="1" u="sng" dirty="0" smtClean="0">
                <a:solidFill>
                  <a:schemeClr val="tx1"/>
                </a:solidFill>
              </a:rPr>
              <a:t>architecture</a:t>
            </a:r>
            <a:r>
              <a:rPr lang="en-US" sz="2900" dirty="0" smtClean="0">
                <a:solidFill>
                  <a:schemeClr val="tx1"/>
                </a:solidFill>
              </a:rPr>
              <a:t> of complex factors</a:t>
            </a:r>
            <a:endParaRPr lang="en-US" sz="2900" dirty="0">
              <a:solidFill>
                <a:schemeClr val="tx1"/>
              </a:solidFill>
            </a:endParaRPr>
          </a:p>
          <a:p>
            <a:pPr marL="342891" indent="-342891">
              <a:buFont typeface="Arial" panose="020B0604020202020204" pitchFamily="34" charset="0"/>
              <a:buChar char="•"/>
            </a:pPr>
            <a:r>
              <a:rPr lang="en-US" sz="2900" dirty="0">
                <a:solidFill>
                  <a:schemeClr val="tx1"/>
                </a:solidFill>
              </a:rPr>
              <a:t>Understand each “site of care” has different rules</a:t>
            </a:r>
          </a:p>
          <a:p>
            <a:pPr marL="342891" indent="-342891">
              <a:buFont typeface="Arial" panose="020B0604020202020204" pitchFamily="34" charset="0"/>
              <a:buChar char="•"/>
            </a:pPr>
            <a:r>
              <a:rPr lang="en-US" sz="2900" dirty="0">
                <a:solidFill>
                  <a:schemeClr val="tx1"/>
                </a:solidFill>
              </a:rPr>
              <a:t>Draft clinical and operational protocols </a:t>
            </a:r>
          </a:p>
          <a:p>
            <a:pPr marL="342891" indent="-342891">
              <a:buFont typeface="Arial" panose="020B0604020202020204" pitchFamily="34" charset="0"/>
              <a:buChar char="•"/>
            </a:pPr>
            <a:r>
              <a:rPr lang="en-US" sz="2900" dirty="0">
                <a:solidFill>
                  <a:schemeClr val="tx1"/>
                </a:solidFill>
              </a:rPr>
              <a:t>Customize test scripts </a:t>
            </a:r>
          </a:p>
          <a:p>
            <a:pPr marL="342891" indent="-342891">
              <a:buFont typeface="Arial" panose="020B0604020202020204" pitchFamily="34" charset="0"/>
              <a:buChar char="•"/>
            </a:pPr>
            <a:r>
              <a:rPr lang="en-US" sz="2900" dirty="0">
                <a:solidFill>
                  <a:schemeClr val="tx1"/>
                </a:solidFill>
              </a:rPr>
              <a:t>Identify KPI’s </a:t>
            </a:r>
          </a:p>
          <a:p>
            <a:pPr marL="342891" indent="-342891">
              <a:buFont typeface="Arial" panose="020B0604020202020204" pitchFamily="34" charset="0"/>
              <a:buChar char="•"/>
            </a:pPr>
            <a:r>
              <a:rPr lang="en-US" sz="2900" dirty="0">
                <a:solidFill>
                  <a:schemeClr val="tx1"/>
                </a:solidFill>
              </a:rPr>
              <a:t>Navigate compliance, legal, credentialing and EHR issues and processes</a:t>
            </a:r>
          </a:p>
          <a:p>
            <a:endParaRPr lang="en-US" dirty="0">
              <a:solidFill>
                <a:srgbClr val="14726C"/>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986" r="3987"/>
          <a:stretch/>
        </p:blipFill>
        <p:spPr>
          <a:xfrm>
            <a:off x="6233043" y="2731387"/>
            <a:ext cx="1798631" cy="1865929"/>
          </a:xfrm>
          <a:prstGeom prst="rect">
            <a:avLst/>
          </a:prstGeom>
        </p:spPr>
      </p:pic>
      <p:sp>
        <p:nvSpPr>
          <p:cNvPr id="7" name="Triangle 6">
            <a:extLst>
              <a:ext uri="{FF2B5EF4-FFF2-40B4-BE49-F238E27FC236}">
                <a16:creationId xmlns="" xmlns:a16="http://schemas.microsoft.com/office/drawing/2014/main" id="{4F9FE074-A1CB-CA47-9354-E26211126FF7}"/>
              </a:ext>
            </a:extLst>
          </p:cNvPr>
          <p:cNvSpPr/>
          <p:nvPr/>
        </p:nvSpPr>
        <p:spPr>
          <a:xfrm rot="17169547">
            <a:off x="7290467" y="2373621"/>
            <a:ext cx="2096081" cy="1904177"/>
          </a:xfrm>
          <a:prstGeom prst="triangle">
            <a:avLst/>
          </a:prstGeom>
          <a:solidFill>
            <a:srgbClr val="217AA0"/>
          </a:solidFill>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solidFill>
                <a:srgbClr val="217AA0"/>
              </a:solidFill>
            </a:endParaRPr>
          </a:p>
        </p:txBody>
      </p:sp>
      <p:pic>
        <p:nvPicPr>
          <p:cNvPr id="5" name="Picture 4">
            <a:extLst>
              <a:ext uri="{FF2B5EF4-FFF2-40B4-BE49-F238E27FC236}">
                <a16:creationId xmlns="" xmlns:a16="http://schemas.microsoft.com/office/drawing/2014/main" id="{3543B37D-0FCC-C747-B22B-80915176440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7" b="33893" l="24550" r="66939">
                        <a14:backgroundMark x1="47791" y1="33389" x2="47791" y2="33389"/>
                      </a14:backgroundRemoval>
                    </a14:imgEffect>
                  </a14:imgLayer>
                </a14:imgProps>
              </a:ext>
              <a:ext uri="{28A0092B-C50C-407E-A947-70E740481C1C}">
                <a14:useLocalDpi xmlns:a14="http://schemas.microsoft.com/office/drawing/2010/main" val="0"/>
              </a:ext>
            </a:extLst>
          </a:blip>
          <a:srcRect l="26296" r="33942" b="65472"/>
          <a:stretch/>
        </p:blipFill>
        <p:spPr>
          <a:xfrm>
            <a:off x="7880792" y="2400882"/>
            <a:ext cx="3118293" cy="2641365"/>
          </a:xfrm>
          <a:prstGeom prst="rect">
            <a:avLst/>
          </a:prstGeom>
        </p:spPr>
      </p:pic>
    </p:spTree>
    <p:extLst>
      <p:ext uri="{BB962C8B-B14F-4D97-AF65-F5344CB8AC3E}">
        <p14:creationId xmlns:p14="http://schemas.microsoft.com/office/powerpoint/2010/main" val="143368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891" indent="-342891">
              <a:buFont typeface="Arial" panose="020B0604020202020204" pitchFamily="34" charset="0"/>
              <a:buChar char="•"/>
            </a:pPr>
            <a:endParaRPr lang="en-US" sz="2700" dirty="0"/>
          </a:p>
          <a:p>
            <a:pPr marL="800080" lvl="1" indent="-342891">
              <a:buFont typeface="Arial" panose="020B0604020202020204" pitchFamily="34" charset="0"/>
              <a:buChar char="•"/>
            </a:pPr>
            <a:endParaRPr lang="en-US" dirty="0">
              <a:solidFill>
                <a:srgbClr val="14726C"/>
              </a:solidFill>
            </a:endParaRPr>
          </a:p>
          <a:p>
            <a:endParaRPr lang="en-US" dirty="0"/>
          </a:p>
        </p:txBody>
      </p:sp>
      <p:sp>
        <p:nvSpPr>
          <p:cNvPr id="3" name="Title 2"/>
          <p:cNvSpPr>
            <a:spLocks noGrp="1"/>
          </p:cNvSpPr>
          <p:nvPr>
            <p:ph type="ctrTitle"/>
          </p:nvPr>
        </p:nvSpPr>
        <p:spPr>
          <a:xfrm>
            <a:off x="1011057" y="204576"/>
            <a:ext cx="10333882" cy="990600"/>
          </a:xfrm>
        </p:spPr>
        <p:txBody>
          <a:bodyPr>
            <a:normAutofit/>
          </a:bodyPr>
          <a:lstStyle/>
          <a:p>
            <a:r>
              <a:rPr lang="en-US" b="1" dirty="0">
                <a:solidFill>
                  <a:srgbClr val="172E6F"/>
                </a:solidFill>
              </a:rPr>
              <a:t>RACI </a:t>
            </a:r>
            <a:r>
              <a:rPr lang="en-US" b="1" dirty="0" smtClean="0">
                <a:solidFill>
                  <a:srgbClr val="172E6F"/>
                </a:solidFill>
              </a:rPr>
              <a:t>matrix…through </a:t>
            </a:r>
            <a:r>
              <a:rPr lang="en-US" b="1" dirty="0">
                <a:solidFill>
                  <a:srgbClr val="172E6F"/>
                </a:solidFill>
              </a:rPr>
              <a:t>the </a:t>
            </a:r>
            <a:r>
              <a:rPr lang="en-US" b="1" u="sng" dirty="0">
                <a:solidFill>
                  <a:srgbClr val="172E6F"/>
                </a:solidFill>
              </a:rPr>
              <a:t>common architecture</a:t>
            </a:r>
          </a:p>
        </p:txBody>
      </p:sp>
      <p:graphicFrame>
        <p:nvGraphicFramePr>
          <p:cNvPr id="4" name="Diagram 3"/>
          <p:cNvGraphicFramePr/>
          <p:nvPr>
            <p:extLst>
              <p:ext uri="{D42A27DB-BD31-4B8C-83A1-F6EECF244321}">
                <p14:modId xmlns:p14="http://schemas.microsoft.com/office/powerpoint/2010/main" val="1455296781"/>
              </p:ext>
            </p:extLst>
          </p:nvPr>
        </p:nvGraphicFramePr>
        <p:xfrm>
          <a:off x="2000103" y="1275907"/>
          <a:ext cx="8324111" cy="5192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6542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475" y="303878"/>
            <a:ext cx="9956800" cy="1143000"/>
          </a:xfrm>
        </p:spPr>
        <p:txBody>
          <a:bodyPr>
            <a:normAutofit/>
          </a:bodyPr>
          <a:lstStyle/>
          <a:p>
            <a:pPr lvl="0" algn="ctr">
              <a:spcBef>
                <a:spcPct val="20000"/>
              </a:spcBef>
            </a:pPr>
            <a:r>
              <a:rPr lang="en-US" sz="3600" b="1" dirty="0" smtClean="0">
                <a:solidFill>
                  <a:srgbClr val="172E6F"/>
                </a:solidFill>
              </a:rPr>
              <a:t>Transition</a:t>
            </a:r>
            <a:endParaRPr lang="en-US" sz="3600" b="1" dirty="0">
              <a:solidFill>
                <a:srgbClr val="172E6F"/>
              </a:solidFill>
            </a:endParaRPr>
          </a:p>
        </p:txBody>
      </p:sp>
      <p:sp>
        <p:nvSpPr>
          <p:cNvPr id="10" name="Content Placeholder 3">
            <a:extLst>
              <a:ext uri="{FF2B5EF4-FFF2-40B4-BE49-F238E27FC236}">
                <a16:creationId xmlns="" xmlns:a16="http://schemas.microsoft.com/office/drawing/2014/main" id="{FE84E4EE-F703-D642-8386-5B65D67864B2}"/>
              </a:ext>
            </a:extLst>
          </p:cNvPr>
          <p:cNvSpPr txBox="1">
            <a:spLocks/>
          </p:cNvSpPr>
          <p:nvPr/>
        </p:nvSpPr>
        <p:spPr>
          <a:xfrm>
            <a:off x="786274" y="1627632"/>
            <a:ext cx="5309727" cy="5230368"/>
          </a:xfrm>
          <a:prstGeom prst="rect">
            <a:avLst/>
          </a:prstGeom>
        </p:spPr>
        <p:txBody>
          <a:bodyPr vert="horz" lIns="91438" tIns="45719" rIns="91438" bIns="45719" rtlCol="0">
            <a:normAutofit/>
          </a:bodyPr>
          <a:lstStyle>
            <a:lvl1pPr marL="192024" indent="-192024" algn="l" defTabSz="457200" rtl="0" eaLnBrk="1" latinLnBrk="0" hangingPunct="1">
              <a:lnSpc>
                <a:spcPct val="80000"/>
              </a:lnSpc>
              <a:spcBef>
                <a:spcPct val="20000"/>
              </a:spcBef>
              <a:spcAft>
                <a:spcPts val="600"/>
              </a:spcAft>
              <a:buFont typeface="Arial"/>
              <a:buChar char="•"/>
              <a:defRPr sz="1800" b="0" i="0" kern="1200">
                <a:solidFill>
                  <a:schemeClr val="accent6"/>
                </a:solidFill>
                <a:latin typeface="Arial"/>
                <a:ea typeface="+mn-ea"/>
                <a:cs typeface="Arial"/>
              </a:defRPr>
            </a:lvl1pPr>
            <a:lvl2pPr marL="742950" indent="-28575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2pPr>
            <a:lvl3pPr marL="11430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lvl="1" indent="0">
              <a:buNone/>
            </a:pPr>
            <a:endParaRPr lang="en-US" dirty="0"/>
          </a:p>
          <a:p>
            <a:pPr marL="342891" indent="-342891">
              <a:buFont typeface="Arial" panose="020B0604020202020204" pitchFamily="34" charset="0"/>
              <a:buChar char="•"/>
            </a:pPr>
            <a:endParaRPr lang="en-US" dirty="0">
              <a:solidFill>
                <a:srgbClr val="14726C"/>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276" y="1446878"/>
            <a:ext cx="7619640" cy="4484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65424" y="4604186"/>
            <a:ext cx="1845972" cy="697627"/>
          </a:xfrm>
          <a:prstGeom prst="rect">
            <a:avLst/>
          </a:prstGeom>
          <a:noFill/>
        </p:spPr>
        <p:txBody>
          <a:bodyPr wrap="square" lIns="121917" tIns="60958" rIns="121917" bIns="60958" rtlCol="0">
            <a:spAutoFit/>
          </a:bodyPr>
          <a:lstStyle/>
          <a:p>
            <a:r>
              <a:rPr lang="en-US" sz="3700" b="1" dirty="0">
                <a:solidFill>
                  <a:schemeClr val="bg1"/>
                </a:solidFill>
              </a:rPr>
              <a:t>Design</a:t>
            </a:r>
          </a:p>
        </p:txBody>
      </p:sp>
      <p:sp>
        <p:nvSpPr>
          <p:cNvPr id="11" name="TextBox 10"/>
          <p:cNvSpPr txBox="1"/>
          <p:nvPr/>
        </p:nvSpPr>
        <p:spPr>
          <a:xfrm>
            <a:off x="6694152" y="4303530"/>
            <a:ext cx="2875150" cy="692493"/>
          </a:xfrm>
          <a:prstGeom prst="rect">
            <a:avLst/>
          </a:prstGeom>
          <a:noFill/>
        </p:spPr>
        <p:txBody>
          <a:bodyPr wrap="square" lIns="121917" tIns="60958" rIns="121917" bIns="60958" rtlCol="0">
            <a:spAutoFit/>
          </a:bodyPr>
          <a:lstStyle/>
          <a:p>
            <a:r>
              <a:rPr lang="en-US" sz="3700" b="1" dirty="0">
                <a:solidFill>
                  <a:schemeClr val="bg1"/>
                </a:solidFill>
              </a:rPr>
              <a:t>Operations</a:t>
            </a:r>
          </a:p>
        </p:txBody>
      </p:sp>
    </p:spTree>
    <p:extLst>
      <p:ext uri="{BB962C8B-B14F-4D97-AF65-F5344CB8AC3E}">
        <p14:creationId xmlns:p14="http://schemas.microsoft.com/office/powerpoint/2010/main" val="1976136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066" y="232110"/>
            <a:ext cx="9956800" cy="1143000"/>
          </a:xfrm>
        </p:spPr>
        <p:txBody>
          <a:bodyPr>
            <a:normAutofit/>
          </a:bodyPr>
          <a:lstStyle/>
          <a:p>
            <a:pPr lvl="0" algn="ctr">
              <a:spcBef>
                <a:spcPct val="20000"/>
              </a:spcBef>
            </a:pPr>
            <a:r>
              <a:rPr lang="en-US" sz="3600" b="1" dirty="0" smtClean="0">
                <a:solidFill>
                  <a:srgbClr val="172E6F"/>
                </a:solidFill>
              </a:rPr>
              <a:t>Transition</a:t>
            </a:r>
            <a:endParaRPr lang="en-US" sz="3600" b="1" dirty="0">
              <a:solidFill>
                <a:srgbClr val="172E6F"/>
              </a:solidFill>
            </a:endParaRPr>
          </a:p>
        </p:txBody>
      </p:sp>
      <p:pic>
        <p:nvPicPr>
          <p:cNvPr id="5" name="Picture 4">
            <a:extLst>
              <a:ext uri="{FF2B5EF4-FFF2-40B4-BE49-F238E27FC236}">
                <a16:creationId xmlns="" xmlns:a16="http://schemas.microsoft.com/office/drawing/2014/main" id="{0E5A6DC6-C1A8-3941-9B4B-C08D55F49E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2696" y="3285438"/>
            <a:ext cx="1921435" cy="1807138"/>
          </a:xfrm>
          <a:prstGeom prst="rect">
            <a:avLst/>
          </a:prstGeom>
        </p:spPr>
      </p:pic>
      <p:sp>
        <p:nvSpPr>
          <p:cNvPr id="10" name="Content Placeholder 3">
            <a:extLst>
              <a:ext uri="{FF2B5EF4-FFF2-40B4-BE49-F238E27FC236}">
                <a16:creationId xmlns="" xmlns:a16="http://schemas.microsoft.com/office/drawing/2014/main" id="{FE84E4EE-F703-D642-8386-5B65D67864B2}"/>
              </a:ext>
            </a:extLst>
          </p:cNvPr>
          <p:cNvSpPr txBox="1">
            <a:spLocks/>
          </p:cNvSpPr>
          <p:nvPr/>
        </p:nvSpPr>
        <p:spPr>
          <a:xfrm>
            <a:off x="423585" y="1535222"/>
            <a:ext cx="6349828" cy="5025065"/>
          </a:xfrm>
          <a:prstGeom prst="rect">
            <a:avLst/>
          </a:prstGeom>
        </p:spPr>
        <p:txBody>
          <a:bodyPr vert="horz" lIns="91438" tIns="45719" rIns="91438" bIns="45719" rtlCol="0">
            <a:normAutofit fontScale="92500" lnSpcReduction="10000"/>
          </a:bodyPr>
          <a:lstStyle>
            <a:lvl1pPr marL="192024" indent="-192024" algn="l" defTabSz="457200" rtl="0" eaLnBrk="1" latinLnBrk="0" hangingPunct="1">
              <a:lnSpc>
                <a:spcPct val="80000"/>
              </a:lnSpc>
              <a:spcBef>
                <a:spcPct val="20000"/>
              </a:spcBef>
              <a:spcAft>
                <a:spcPts val="600"/>
              </a:spcAft>
              <a:buFont typeface="Arial"/>
              <a:buChar char="•"/>
              <a:defRPr sz="1800" b="0" i="0" kern="1200">
                <a:solidFill>
                  <a:schemeClr val="accent6"/>
                </a:solidFill>
                <a:latin typeface="Arial"/>
                <a:ea typeface="+mn-ea"/>
                <a:cs typeface="Arial"/>
              </a:defRPr>
            </a:lvl1pPr>
            <a:lvl2pPr marL="742950" indent="-28575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2pPr>
            <a:lvl3pPr marL="11430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000" i="1" dirty="0">
                <a:solidFill>
                  <a:schemeClr val="tx1"/>
                </a:solidFill>
              </a:rPr>
              <a:t>Movement from </a:t>
            </a:r>
            <a:r>
              <a:rPr lang="en-US" sz="3000" b="1" i="1" dirty="0">
                <a:solidFill>
                  <a:schemeClr val="tx1"/>
                </a:solidFill>
              </a:rPr>
              <a:t>test to go-live</a:t>
            </a:r>
          </a:p>
          <a:p>
            <a:pPr marL="342891" indent="-342891">
              <a:buFont typeface="Arial" panose="020B0604020202020204" pitchFamily="34" charset="0"/>
              <a:buChar char="•"/>
            </a:pPr>
            <a:endParaRPr lang="en-US" sz="1900" dirty="0" smtClean="0">
              <a:solidFill>
                <a:schemeClr val="tx1"/>
              </a:solidFill>
            </a:endParaRPr>
          </a:p>
          <a:p>
            <a:pPr marL="342891" indent="-342891">
              <a:buFont typeface="Arial" panose="020B0604020202020204" pitchFamily="34" charset="0"/>
              <a:buChar char="•"/>
            </a:pPr>
            <a:r>
              <a:rPr lang="en-US" sz="1900" dirty="0" smtClean="0">
                <a:solidFill>
                  <a:schemeClr val="tx1"/>
                </a:solidFill>
              </a:rPr>
              <a:t>Training Roundtable </a:t>
            </a:r>
            <a:r>
              <a:rPr lang="en-US" sz="1900" dirty="0">
                <a:solidFill>
                  <a:schemeClr val="tx1"/>
                </a:solidFill>
              </a:rPr>
              <a:t>– </a:t>
            </a:r>
            <a:endParaRPr lang="en-US" sz="1900" dirty="0" smtClean="0">
              <a:solidFill>
                <a:schemeClr val="tx1"/>
              </a:solidFill>
            </a:endParaRPr>
          </a:p>
          <a:p>
            <a:pPr marL="893817" lvl="1" indent="-342891">
              <a:buFont typeface="Arial" panose="020B0604020202020204" pitchFamily="34" charset="0"/>
              <a:buChar char="•"/>
            </a:pPr>
            <a:r>
              <a:rPr lang="en-US" sz="1900" dirty="0"/>
              <a:t>R</a:t>
            </a:r>
            <a:r>
              <a:rPr lang="en-US" sz="1900" dirty="0" smtClean="0">
                <a:solidFill>
                  <a:schemeClr val="tx1"/>
                </a:solidFill>
              </a:rPr>
              <a:t>eview of (1) service workflow and (2) roles and responsibilities</a:t>
            </a:r>
          </a:p>
          <a:p>
            <a:pPr marL="893817" lvl="1" indent="-342891">
              <a:buFont typeface="Arial" panose="020B0604020202020204" pitchFamily="34" charset="0"/>
              <a:buChar char="•"/>
            </a:pPr>
            <a:r>
              <a:rPr lang="en-US" sz="1900" dirty="0" smtClean="0"/>
              <a:t>Official handoff to operations team</a:t>
            </a:r>
            <a:endParaRPr lang="en-US" sz="1900" dirty="0" smtClean="0">
              <a:solidFill>
                <a:schemeClr val="tx1"/>
              </a:solidFill>
            </a:endParaRPr>
          </a:p>
          <a:p>
            <a:pPr marL="342891" indent="-342891">
              <a:buFont typeface="Arial" panose="020B0604020202020204" pitchFamily="34" charset="0"/>
              <a:buChar char="•"/>
            </a:pPr>
            <a:r>
              <a:rPr lang="en-US" sz="1900" dirty="0" smtClean="0">
                <a:solidFill>
                  <a:schemeClr val="tx1"/>
                </a:solidFill>
              </a:rPr>
              <a:t>Mock </a:t>
            </a:r>
            <a:r>
              <a:rPr lang="en-US" sz="1900" dirty="0">
                <a:solidFill>
                  <a:schemeClr val="tx1"/>
                </a:solidFill>
              </a:rPr>
              <a:t>calls </a:t>
            </a:r>
            <a:endParaRPr lang="en-US" sz="1900" dirty="0" smtClean="0">
              <a:solidFill>
                <a:schemeClr val="tx1"/>
              </a:solidFill>
            </a:endParaRPr>
          </a:p>
          <a:p>
            <a:pPr marL="893817" lvl="1" indent="-342891">
              <a:buFont typeface="Arial" panose="020B0604020202020204" pitchFamily="34" charset="0"/>
              <a:buChar char="•"/>
            </a:pPr>
            <a:r>
              <a:rPr lang="en-US" sz="1900" dirty="0"/>
              <a:t>A</a:t>
            </a:r>
            <a:r>
              <a:rPr lang="en-US" sz="1900" dirty="0" smtClean="0">
                <a:solidFill>
                  <a:schemeClr val="tx1"/>
                </a:solidFill>
              </a:rPr>
              <a:t>lpha </a:t>
            </a:r>
            <a:r>
              <a:rPr lang="en-US" sz="1900" dirty="0">
                <a:solidFill>
                  <a:schemeClr val="tx1"/>
                </a:solidFill>
              </a:rPr>
              <a:t>– internal </a:t>
            </a:r>
            <a:r>
              <a:rPr lang="en-US" sz="1900" dirty="0" smtClean="0">
                <a:solidFill>
                  <a:schemeClr val="tx1"/>
                </a:solidFill>
              </a:rPr>
              <a:t>testing</a:t>
            </a:r>
          </a:p>
          <a:p>
            <a:pPr marL="893817" lvl="1" indent="-342891">
              <a:buFont typeface="Arial" panose="020B0604020202020204" pitchFamily="34" charset="0"/>
              <a:buChar char="•"/>
            </a:pPr>
            <a:r>
              <a:rPr lang="en-US" sz="1900" dirty="0"/>
              <a:t>B</a:t>
            </a:r>
            <a:r>
              <a:rPr lang="en-US" sz="1900" dirty="0" smtClean="0">
                <a:solidFill>
                  <a:schemeClr val="tx1"/>
                </a:solidFill>
              </a:rPr>
              <a:t>eta </a:t>
            </a:r>
            <a:r>
              <a:rPr lang="en-US" sz="1900" dirty="0">
                <a:solidFill>
                  <a:schemeClr val="tx1"/>
                </a:solidFill>
              </a:rPr>
              <a:t>– partner site </a:t>
            </a:r>
            <a:r>
              <a:rPr lang="en-US" sz="1900" dirty="0" smtClean="0">
                <a:solidFill>
                  <a:schemeClr val="tx1"/>
                </a:solidFill>
              </a:rPr>
              <a:t>testing</a:t>
            </a:r>
          </a:p>
          <a:p>
            <a:pPr marL="342891" indent="-342891">
              <a:buFont typeface="Arial" panose="020B0604020202020204" pitchFamily="34" charset="0"/>
              <a:buChar char="•"/>
            </a:pPr>
            <a:r>
              <a:rPr lang="en-US" sz="1900" dirty="0" smtClean="0">
                <a:solidFill>
                  <a:schemeClr val="tx1"/>
                </a:solidFill>
              </a:rPr>
              <a:t>Pre Go-Live </a:t>
            </a:r>
            <a:r>
              <a:rPr lang="en-US" sz="1900" dirty="0" smtClean="0">
                <a:solidFill>
                  <a:schemeClr val="tx1"/>
                </a:solidFill>
              </a:rPr>
              <a:t>Brief</a:t>
            </a:r>
            <a:endParaRPr lang="en-US" sz="1900" dirty="0" smtClean="0">
              <a:solidFill>
                <a:schemeClr val="tx1"/>
              </a:solidFill>
            </a:endParaRPr>
          </a:p>
          <a:p>
            <a:pPr marL="893817" lvl="1" indent="-342891">
              <a:buFont typeface="Arial" panose="020B0604020202020204" pitchFamily="34" charset="0"/>
              <a:buChar char="•"/>
            </a:pPr>
            <a:r>
              <a:rPr lang="en-US" sz="1900" dirty="0" smtClean="0"/>
              <a:t>Strong communication of readiness!</a:t>
            </a:r>
            <a:endParaRPr lang="en-US" sz="1900" dirty="0" smtClean="0">
              <a:solidFill>
                <a:schemeClr val="tx1"/>
              </a:solidFill>
            </a:endParaRPr>
          </a:p>
          <a:p>
            <a:pPr marL="342891" indent="-342891">
              <a:buFont typeface="Arial" panose="020B0604020202020204" pitchFamily="34" charset="0"/>
              <a:buChar char="•"/>
            </a:pPr>
            <a:r>
              <a:rPr lang="en-US" sz="1900" b="1" i="1" dirty="0" smtClean="0">
                <a:solidFill>
                  <a:schemeClr val="tx1"/>
                </a:solidFill>
              </a:rPr>
              <a:t>Go-Live</a:t>
            </a:r>
          </a:p>
          <a:p>
            <a:pPr marL="342891" indent="-342891">
              <a:buFont typeface="Arial" panose="020B0604020202020204" pitchFamily="34" charset="0"/>
              <a:buChar char="•"/>
            </a:pPr>
            <a:r>
              <a:rPr lang="en-US" sz="1900" dirty="0" smtClean="0">
                <a:solidFill>
                  <a:schemeClr val="tx1"/>
                </a:solidFill>
              </a:rPr>
              <a:t>Post Go-Live Debrief</a:t>
            </a:r>
          </a:p>
          <a:p>
            <a:pPr marL="893817" lvl="1" indent="-342891">
              <a:buFont typeface="Arial" panose="020B0604020202020204" pitchFamily="34" charset="0"/>
              <a:buChar char="•"/>
            </a:pPr>
            <a:r>
              <a:rPr lang="en-US" sz="1900" dirty="0" smtClean="0"/>
              <a:t>Patient and provider feedback</a:t>
            </a:r>
          </a:p>
          <a:p>
            <a:pPr marL="893817" lvl="1" indent="-342891">
              <a:buFont typeface="Arial" panose="020B0604020202020204" pitchFamily="34" charset="0"/>
              <a:buChar char="•"/>
            </a:pPr>
            <a:r>
              <a:rPr lang="en-US" sz="1900" dirty="0" smtClean="0"/>
              <a:t>Billing and documentation audit</a:t>
            </a:r>
            <a:endParaRPr lang="en-US" sz="1900" dirty="0">
              <a:solidFill>
                <a:schemeClr val="tx1"/>
              </a:solidFill>
            </a:endParaRPr>
          </a:p>
          <a:p>
            <a:pPr marL="457189" lvl="1" indent="0">
              <a:buNone/>
            </a:pPr>
            <a:endParaRPr lang="en-US" dirty="0"/>
          </a:p>
          <a:p>
            <a:pPr marL="342891" indent="-342891">
              <a:buFont typeface="Arial" panose="020B0604020202020204" pitchFamily="34" charset="0"/>
              <a:buChar char="•"/>
            </a:pPr>
            <a:endParaRPr lang="en-US" dirty="0">
              <a:solidFill>
                <a:srgbClr val="14726C"/>
              </a:solidFill>
            </a:endParaRPr>
          </a:p>
        </p:txBody>
      </p:sp>
      <p:sp>
        <p:nvSpPr>
          <p:cNvPr id="7" name="Triangle 6">
            <a:extLst>
              <a:ext uri="{FF2B5EF4-FFF2-40B4-BE49-F238E27FC236}">
                <a16:creationId xmlns="" xmlns:a16="http://schemas.microsoft.com/office/drawing/2014/main" id="{CF8F94CC-B507-734B-8999-ADD6AD48AD2C}"/>
              </a:ext>
            </a:extLst>
          </p:cNvPr>
          <p:cNvSpPr/>
          <p:nvPr/>
        </p:nvSpPr>
        <p:spPr>
          <a:xfrm rot="15480000">
            <a:off x="7635557" y="3178875"/>
            <a:ext cx="1919695" cy="2020263"/>
          </a:xfrm>
          <a:prstGeom prst="triangle">
            <a:avLst/>
          </a:prstGeom>
          <a:solidFill>
            <a:srgbClr val="217AA0"/>
          </a:solidFill>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solidFill>
                <a:srgbClr val="217AA0"/>
              </a:solidFill>
            </a:endParaRPr>
          </a:p>
        </p:txBody>
      </p:sp>
      <p:pic>
        <p:nvPicPr>
          <p:cNvPr id="6" name="Picture 5">
            <a:extLst>
              <a:ext uri="{FF2B5EF4-FFF2-40B4-BE49-F238E27FC236}">
                <a16:creationId xmlns="" xmlns:a16="http://schemas.microsoft.com/office/drawing/2014/main" id="{7E86912F-60A0-DE45-B029-7D1E0E13BB7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6923" b="87009" l="66238" r="96302">
                        <a14:foregroundMark x1="50000" y1="4786" x2="50000" y2="4786"/>
                        <a14:foregroundMark x1="56592" y1="44615" x2="56592" y2="44615"/>
                        <a14:foregroundMark x1="57235" y1="94530" x2="57235" y2="94530"/>
                        <a14:foregroundMark x1="88103" y1="42906" x2="88103" y2="42906"/>
                        <a14:foregroundMark x1="88103" y1="42906" x2="88103" y2="42906"/>
                        <a14:foregroundMark x1="85370" y1="36752" x2="85370" y2="36752"/>
                        <a14:foregroundMark x1="86334" y1="36752" x2="86334" y2="36752"/>
                        <a14:foregroundMark x1="87621" y1="40171" x2="87621" y2="40171"/>
                        <a14:foregroundMark x1="89550" y1="51282" x2="89550" y2="51282"/>
                        <a14:foregroundMark x1="18006" y1="44615" x2="30225" y2="24615"/>
                        <a14:foregroundMark x1="30225" y1="24274" x2="35370" y2="30598"/>
                        <a14:foregroundMark x1="35370" y1="30256" x2="23151" y2="51795"/>
                        <a14:foregroundMark x1="16077" y1="29573" x2="16077" y2="29573"/>
                        <a14:foregroundMark x1="17042" y1="30598" x2="17042" y2="30598"/>
                        <a14:foregroundMark x1="12379" y1="26667" x2="37299" y2="8718"/>
                        <a14:foregroundMark x1="7074" y1="62735" x2="11254" y2="28718"/>
                        <a14:foregroundMark x1="62219" y1="10085" x2="87781" y2="22564"/>
                        <a14:foregroundMark x1="87781" y1="22222" x2="93248" y2="62393"/>
                        <a14:foregroundMark x1="59968" y1="24274" x2="74598" y2="49402"/>
                        <a14:foregroundMark x1="68810" y1="30769" x2="68810" y2="30769"/>
                        <a14:foregroundMark x1="81672" y1="28718" x2="81672" y2="28718"/>
                        <a14:foregroundMark x1="63344" y1="15556" x2="79260" y2="26667"/>
                        <a14:foregroundMark x1="81029" y1="26325" x2="83923" y2="23590"/>
                        <a14:foregroundMark x1="83923" y1="23248" x2="87299" y2="29573"/>
                        <a14:foregroundMark x1="51447" y1="61709" x2="51447" y2="61709"/>
                        <a14:foregroundMark x1="38264" y1="42222" x2="38264" y2="61368"/>
                        <a14:foregroundMark x1="38264" y1="61197" x2="56592" y2="62222"/>
                        <a14:foregroundMark x1="32154" y1="84444" x2="64309" y2="86838"/>
                        <a14:foregroundMark x1="64309" y1="86496" x2="66077" y2="82222"/>
                        <a14:foregroundMark x1="66077" y1="81880" x2="62862" y2="74872"/>
                        <a14:foregroundMark x1="62701" y1="74872" x2="35048" y2="75214"/>
                        <a14:foregroundMark x1="50804" y1="97436" x2="69775" y2="96068"/>
                        <a14:foregroundMark x1="69775" y1="95897" x2="73633" y2="89915"/>
                        <a14:foregroundMark x1="33119" y1="63248" x2="33119" y2="63248"/>
                        <a14:foregroundMark x1="35370" y1="62393" x2="35370" y2="62393"/>
                        <a14:foregroundMark x1="50000" y1="34359" x2="50000" y2="34359"/>
                        <a14:foregroundMark x1="46141" y1="31624" x2="46624" y2="38291"/>
                        <a14:foregroundMark x1="55788" y1="29231" x2="55788" y2="37265"/>
                        <a14:foregroundMark x1="66077" y1="56923" x2="74920" y2="64274"/>
                        <a14:foregroundMark x1="62379" y1="64444" x2="68810" y2="68205"/>
                        <a14:foregroundMark x1="32958" y1="67179" x2="37621" y2="63932"/>
                        <a14:foregroundMark x1="29582" y1="62393" x2="34084" y2="59316"/>
                        <a14:foregroundMark x1="72669" y1="46154" x2="79582" y2="47692"/>
                        <a14:foregroundMark x1="79582" y1="47350" x2="78457" y2="34701"/>
                        <a14:foregroundMark x1="86334" y1="52137" x2="86334" y2="59829"/>
                        <a14:backgroundMark x1="68489" y1="58291" x2="61254" y2="64274"/>
                        <a14:backgroundMark x1="66881" y1="63590" x2="68489" y2="56239"/>
                        <a14:backgroundMark x1="68489" y1="56068" x2="65434" y2="56068"/>
                        <a14:backgroundMark x1="65434" y1="56068" x2="66720" y2="62906"/>
                      </a14:backgroundRemoval>
                    </a14:imgEffect>
                  </a14:imgLayer>
                </a14:imgProps>
              </a:ext>
              <a:ext uri="{28A0092B-C50C-407E-A947-70E740481C1C}">
                <a14:useLocalDpi xmlns:a14="http://schemas.microsoft.com/office/drawing/2010/main" val="0"/>
              </a:ext>
            </a:extLst>
          </a:blip>
          <a:srcRect l="66489" t="53726" b="12472"/>
          <a:stretch/>
        </p:blipFill>
        <p:spPr>
          <a:xfrm>
            <a:off x="8765528" y="2285299"/>
            <a:ext cx="2959054" cy="2807277"/>
          </a:xfrm>
          <a:prstGeom prst="rect">
            <a:avLst/>
          </a:prstGeom>
        </p:spPr>
      </p:pic>
    </p:spTree>
    <p:extLst>
      <p:ext uri="{BB962C8B-B14F-4D97-AF65-F5344CB8AC3E}">
        <p14:creationId xmlns:p14="http://schemas.microsoft.com/office/powerpoint/2010/main" val="268337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807" y="239087"/>
            <a:ext cx="9753600" cy="1143000"/>
          </a:xfrm>
        </p:spPr>
        <p:txBody>
          <a:bodyPr>
            <a:normAutofit/>
          </a:bodyPr>
          <a:lstStyle/>
          <a:p>
            <a:pPr lvl="0" algn="ctr">
              <a:spcBef>
                <a:spcPct val="20000"/>
              </a:spcBef>
            </a:pPr>
            <a:r>
              <a:rPr lang="en-US" sz="3600" b="1" dirty="0" smtClean="0">
                <a:solidFill>
                  <a:srgbClr val="172E6F"/>
                </a:solidFill>
              </a:rPr>
              <a:t>Operations</a:t>
            </a:r>
            <a:endParaRPr lang="en-US" sz="3600" b="1" dirty="0">
              <a:solidFill>
                <a:srgbClr val="172E6F"/>
              </a:solidFill>
            </a:endParaRPr>
          </a:p>
        </p:txBody>
      </p:sp>
      <p:sp>
        <p:nvSpPr>
          <p:cNvPr id="4" name="Content Placeholder 3"/>
          <p:cNvSpPr>
            <a:spLocks noGrp="1"/>
          </p:cNvSpPr>
          <p:nvPr>
            <p:ph idx="1"/>
          </p:nvPr>
        </p:nvSpPr>
        <p:spPr>
          <a:xfrm>
            <a:off x="526368" y="2540887"/>
            <a:ext cx="6012655" cy="3955606"/>
          </a:xfrm>
        </p:spPr>
        <p:txBody>
          <a:bodyPr>
            <a:noAutofit/>
          </a:bodyPr>
          <a:lstStyle/>
          <a:p>
            <a:pPr marL="342891" indent="-342891">
              <a:buFont typeface="Arial" panose="020B0604020202020204" pitchFamily="34" charset="0"/>
              <a:buChar char="•"/>
            </a:pPr>
            <a:r>
              <a:rPr lang="en-US" sz="2400" b="1" dirty="0" smtClean="0">
                <a:solidFill>
                  <a:schemeClr val="tx1"/>
                </a:solidFill>
              </a:rPr>
              <a:t>Customer Success</a:t>
            </a:r>
          </a:p>
          <a:p>
            <a:pPr marL="800091" lvl="1" indent="-342891">
              <a:buFont typeface="Arial" panose="020B0604020202020204" pitchFamily="34" charset="0"/>
              <a:buChar char="•"/>
            </a:pPr>
            <a:r>
              <a:rPr lang="en-US" dirty="0" smtClean="0">
                <a:solidFill>
                  <a:schemeClr val="tx1"/>
                </a:solidFill>
              </a:rPr>
              <a:t>Site Engagement</a:t>
            </a:r>
          </a:p>
          <a:p>
            <a:pPr marL="800091" lvl="1" indent="-342891">
              <a:buFont typeface="Arial" panose="020B0604020202020204" pitchFamily="34" charset="0"/>
              <a:buChar char="•"/>
            </a:pPr>
            <a:r>
              <a:rPr lang="en-US" dirty="0" smtClean="0">
                <a:solidFill>
                  <a:schemeClr val="tx1"/>
                </a:solidFill>
              </a:rPr>
              <a:t>Service Quality Management</a:t>
            </a:r>
          </a:p>
          <a:p>
            <a:pPr marL="800091" lvl="1" indent="-342891">
              <a:buFont typeface="Arial" panose="020B0604020202020204" pitchFamily="34" charset="0"/>
              <a:buChar char="•"/>
            </a:pPr>
            <a:r>
              <a:rPr lang="en-US" dirty="0" smtClean="0">
                <a:solidFill>
                  <a:schemeClr val="tx1"/>
                </a:solidFill>
              </a:rPr>
              <a:t>Service Training Management</a:t>
            </a:r>
          </a:p>
          <a:p>
            <a:pPr lvl="1" indent="0">
              <a:buNone/>
            </a:pPr>
            <a:endParaRPr lang="en-US" dirty="0" smtClean="0">
              <a:solidFill>
                <a:schemeClr val="tx1"/>
              </a:solidFill>
            </a:endParaRPr>
          </a:p>
          <a:p>
            <a:pPr marL="342891" indent="-342891">
              <a:buFont typeface="Arial" panose="020B0604020202020204" pitchFamily="34" charset="0"/>
              <a:buChar char="•"/>
            </a:pPr>
            <a:r>
              <a:rPr lang="en-US" sz="2400" b="1" dirty="0" smtClean="0">
                <a:solidFill>
                  <a:schemeClr val="tx1"/>
                </a:solidFill>
              </a:rPr>
              <a:t>Operational Technology Management</a:t>
            </a:r>
          </a:p>
          <a:p>
            <a:pPr marL="800091" lvl="1" indent="-342891">
              <a:buFont typeface="Arial" panose="020B0604020202020204" pitchFamily="34" charset="0"/>
              <a:buChar char="•"/>
            </a:pPr>
            <a:r>
              <a:rPr lang="en-US" dirty="0" smtClean="0">
                <a:solidFill>
                  <a:schemeClr val="tx1"/>
                </a:solidFill>
              </a:rPr>
              <a:t>Infrastructure Reliability</a:t>
            </a:r>
          </a:p>
          <a:p>
            <a:pPr marL="800091" lvl="1" indent="-342891">
              <a:buFont typeface="Arial" panose="020B0604020202020204" pitchFamily="34" charset="0"/>
              <a:buChar char="•"/>
            </a:pPr>
            <a:r>
              <a:rPr lang="en-US" dirty="0" smtClean="0">
                <a:solidFill>
                  <a:schemeClr val="tx1"/>
                </a:solidFill>
              </a:rPr>
              <a:t>Incident Management</a:t>
            </a:r>
          </a:p>
          <a:p>
            <a:pPr marL="800091" lvl="1" indent="-342891">
              <a:buFont typeface="Arial" panose="020B0604020202020204" pitchFamily="34" charset="0"/>
              <a:buChar char="•"/>
            </a:pPr>
            <a:r>
              <a:rPr lang="en-US" dirty="0" smtClean="0">
                <a:solidFill>
                  <a:schemeClr val="tx1"/>
                </a:solidFill>
              </a:rPr>
              <a:t>Problem Management</a:t>
            </a:r>
          </a:p>
          <a:p>
            <a:pPr lvl="1" indent="0">
              <a:buNone/>
            </a:pPr>
            <a:endParaRPr lang="en-US" sz="1800" dirty="0">
              <a:solidFill>
                <a:schemeClr val="tx1"/>
              </a:solidFill>
            </a:endParaRPr>
          </a:p>
        </p:txBody>
      </p:sp>
      <p:pic>
        <p:nvPicPr>
          <p:cNvPr id="7" name="Picture 6">
            <a:extLst>
              <a:ext uri="{FF2B5EF4-FFF2-40B4-BE49-F238E27FC236}">
                <a16:creationId xmlns:a16="http://schemas.microsoft.com/office/drawing/2014/main" xmlns="" id="{75C76CB9-3BA4-994C-9FC0-AE3404E855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0219" y="3321744"/>
            <a:ext cx="1956709" cy="1930400"/>
          </a:xfrm>
          <a:prstGeom prst="rect">
            <a:avLst/>
          </a:prstGeom>
        </p:spPr>
      </p:pic>
      <p:sp>
        <p:nvSpPr>
          <p:cNvPr id="8" name="Triangle 7">
            <a:extLst>
              <a:ext uri="{FF2B5EF4-FFF2-40B4-BE49-F238E27FC236}">
                <a16:creationId xmlns:a16="http://schemas.microsoft.com/office/drawing/2014/main" xmlns="" id="{F577C68C-FCB1-D748-80AB-E96A6C63835B}"/>
              </a:ext>
            </a:extLst>
          </p:cNvPr>
          <p:cNvSpPr/>
          <p:nvPr/>
        </p:nvSpPr>
        <p:spPr>
          <a:xfrm rot="15825619">
            <a:off x="7702864" y="3275644"/>
            <a:ext cx="1968177" cy="2298543"/>
          </a:xfrm>
          <a:prstGeom prst="triangle">
            <a:avLst/>
          </a:prstGeom>
          <a:solidFill>
            <a:srgbClr val="217AA0"/>
          </a:solidFill>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solidFill>
                <a:srgbClr val="217AA0"/>
              </a:solidFill>
            </a:endParaRPr>
          </a:p>
        </p:txBody>
      </p:sp>
      <p:pic>
        <p:nvPicPr>
          <p:cNvPr id="5" name="Picture 4">
            <a:extLst>
              <a:ext uri="{FF2B5EF4-FFF2-40B4-BE49-F238E27FC236}">
                <a16:creationId xmlns:a16="http://schemas.microsoft.com/office/drawing/2014/main" xmlns="" id="{016F2DA6-04AA-1844-AC53-717533540BB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6048" b="89608" l="3025" r="33782"/>
                    </a14:imgEffect>
                  </a14:imgLayer>
                </a14:imgProps>
              </a:ext>
              <a:ext uri="{28A0092B-C50C-407E-A947-70E740481C1C}">
                <a14:useLocalDpi xmlns:a14="http://schemas.microsoft.com/office/drawing/2010/main" val="0"/>
              </a:ext>
            </a:extLst>
          </a:blip>
          <a:srcRect t="53968" r="62528" b="11088"/>
          <a:stretch/>
        </p:blipFill>
        <p:spPr>
          <a:xfrm>
            <a:off x="8806928" y="2798579"/>
            <a:ext cx="3003859" cy="2763579"/>
          </a:xfrm>
          <a:prstGeom prst="rect">
            <a:avLst/>
          </a:prstGeom>
        </p:spPr>
      </p:pic>
      <p:sp>
        <p:nvSpPr>
          <p:cNvPr id="10" name="Content Placeholder 3"/>
          <p:cNvSpPr txBox="1">
            <a:spLocks/>
          </p:cNvSpPr>
          <p:nvPr/>
        </p:nvSpPr>
        <p:spPr>
          <a:xfrm>
            <a:off x="1617039" y="1382087"/>
            <a:ext cx="9684276" cy="1661041"/>
          </a:xfrm>
          <a:prstGeom prst="rect">
            <a:avLst/>
          </a:prstGeom>
        </p:spPr>
        <p:txBody>
          <a:bodyPr vert="horz" lIns="91440" tIns="45720" rIns="91440" bIns="45720" rtlCol="0">
            <a:noAutofit/>
          </a:bodyPr>
          <a:lstStyle>
            <a:lvl1pPr marL="0" indent="0" algn="l" defTabSz="914400" rtl="0" eaLnBrk="1" latinLnBrk="0" hangingPunct="1">
              <a:spcBef>
                <a:spcPct val="20000"/>
              </a:spcBef>
              <a:buClr>
                <a:srgbClr val="005288"/>
              </a:buClr>
              <a:buSzPct val="120000"/>
              <a:buFontTx/>
              <a:buNone/>
              <a:defRPr sz="2200" kern="1200" spc="-20" baseline="0">
                <a:solidFill>
                  <a:schemeClr val="accent6"/>
                </a:solidFill>
                <a:latin typeface="+mn-lt"/>
                <a:ea typeface="+mn-ea"/>
                <a:cs typeface="+mn-cs"/>
              </a:defRPr>
            </a:lvl1pPr>
            <a:lvl2pPr marL="457200" indent="-228600" algn="l" defTabSz="914400" rtl="0" eaLnBrk="1" latinLnBrk="0" hangingPunct="1">
              <a:spcBef>
                <a:spcPct val="20000"/>
              </a:spcBef>
              <a:buClr>
                <a:srgbClr val="49948E"/>
              </a:buClr>
              <a:buSzPct val="100000"/>
              <a:buFont typeface="Arial Black" panose="020B0A04020102020204" pitchFamily="34" charset="0"/>
              <a:buChar char="›"/>
              <a:tabLst>
                <a:tab pos="457200" algn="l"/>
              </a:tabLst>
              <a:defRPr sz="2000" kern="1200" spc="-20" baseline="0">
                <a:solidFill>
                  <a:srgbClr val="516F81"/>
                </a:solidFill>
                <a:latin typeface="+mn-lt"/>
                <a:ea typeface="+mn-ea"/>
                <a:cs typeface="+mn-cs"/>
              </a:defRPr>
            </a:lvl2pPr>
            <a:lvl3pPr marL="914400" indent="-228600" algn="l" defTabSz="914400" rtl="0" eaLnBrk="1" latinLnBrk="0" hangingPunct="1">
              <a:spcBef>
                <a:spcPct val="20000"/>
              </a:spcBef>
              <a:buClr>
                <a:srgbClr val="49948E"/>
              </a:buClr>
              <a:buFont typeface="Arial Black" panose="020B0A04020102020204" pitchFamily="34" charset="0"/>
              <a:buChar char="›"/>
              <a:tabLst>
                <a:tab pos="457200" algn="l"/>
              </a:tabLst>
              <a:defRPr sz="2000" kern="1200" spc="-20" baseline="0">
                <a:solidFill>
                  <a:srgbClr val="516F81"/>
                </a:solidFill>
                <a:latin typeface="+mn-lt"/>
                <a:ea typeface="+mn-ea"/>
                <a:cs typeface="+mn-cs"/>
              </a:defRPr>
            </a:lvl3pPr>
            <a:lvl4pPr marL="13716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4pPr>
            <a:lvl5pPr marL="18288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i="1" dirty="0" smtClean="0">
                <a:solidFill>
                  <a:schemeClr val="tx1"/>
                </a:solidFill>
              </a:rPr>
              <a:t>“We will deliver </a:t>
            </a:r>
            <a:r>
              <a:rPr lang="en-US" sz="2800" b="1" i="1" dirty="0" smtClean="0">
                <a:solidFill>
                  <a:schemeClr val="tx1"/>
                </a:solidFill>
              </a:rPr>
              <a:t>high quality, reliable services</a:t>
            </a:r>
            <a:r>
              <a:rPr lang="en-US" sz="2800" i="1" dirty="0" smtClean="0">
                <a:solidFill>
                  <a:schemeClr val="tx1"/>
                </a:solidFill>
              </a:rPr>
              <a:t> that continue to improve the </a:t>
            </a:r>
            <a:r>
              <a:rPr lang="en-US" sz="2800" b="1" i="1" dirty="0" smtClean="0">
                <a:solidFill>
                  <a:schemeClr val="tx1"/>
                </a:solidFill>
              </a:rPr>
              <a:t>patient and provider experience</a:t>
            </a:r>
            <a:r>
              <a:rPr lang="en-US" sz="2800" i="1" dirty="0" smtClean="0">
                <a:solidFill>
                  <a:schemeClr val="tx1"/>
                </a:solidFill>
              </a:rPr>
              <a:t>.”</a:t>
            </a:r>
          </a:p>
          <a:p>
            <a:endParaRPr lang="en-US" sz="1000" i="1" dirty="0" smtClean="0">
              <a:solidFill>
                <a:schemeClr val="tx1"/>
              </a:solidFill>
            </a:endParaRPr>
          </a:p>
        </p:txBody>
      </p:sp>
    </p:spTree>
    <p:extLst>
      <p:ext uri="{BB962C8B-B14F-4D97-AF65-F5344CB8AC3E}">
        <p14:creationId xmlns:p14="http://schemas.microsoft.com/office/powerpoint/2010/main" val="71996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spcBef>
                <a:spcPct val="20000"/>
              </a:spcBef>
            </a:pPr>
            <a:r>
              <a:rPr lang="en-US" sz="3600" b="1" dirty="0" smtClean="0">
                <a:solidFill>
                  <a:srgbClr val="172E6F"/>
                </a:solidFill>
              </a:rPr>
              <a:t>Continual </a:t>
            </a:r>
            <a:r>
              <a:rPr lang="en-US" sz="3600" b="1" dirty="0">
                <a:solidFill>
                  <a:srgbClr val="172E6F"/>
                </a:solidFill>
              </a:rPr>
              <a:t>Quality </a:t>
            </a:r>
            <a:r>
              <a:rPr lang="en-US" sz="3600" b="1" dirty="0" smtClean="0">
                <a:solidFill>
                  <a:srgbClr val="172E6F"/>
                </a:solidFill>
              </a:rPr>
              <a:t>Improvement</a:t>
            </a:r>
            <a:endParaRPr lang="en-US" sz="3600" b="1" dirty="0">
              <a:solidFill>
                <a:srgbClr val="172E6F"/>
              </a:solidFill>
            </a:endParaRPr>
          </a:p>
        </p:txBody>
      </p:sp>
      <p:sp>
        <p:nvSpPr>
          <p:cNvPr id="4" name="Content Placeholder 3"/>
          <p:cNvSpPr>
            <a:spLocks noGrp="1"/>
          </p:cNvSpPr>
          <p:nvPr>
            <p:ph idx="1"/>
          </p:nvPr>
        </p:nvSpPr>
        <p:spPr>
          <a:xfrm>
            <a:off x="744593" y="1570962"/>
            <a:ext cx="5493178" cy="4680798"/>
          </a:xfrm>
        </p:spPr>
        <p:txBody>
          <a:bodyPr>
            <a:normAutofit/>
          </a:bodyPr>
          <a:lstStyle/>
          <a:p>
            <a:pPr marL="342900" lvl="0" indent="-342900">
              <a:buFont typeface="Arial" panose="020B0604020202020204" pitchFamily="34" charset="0"/>
              <a:buChar char="•"/>
            </a:pPr>
            <a:r>
              <a:rPr lang="en-US" dirty="0" smtClean="0">
                <a:solidFill>
                  <a:srgbClr val="14726C"/>
                </a:solidFill>
              </a:rPr>
              <a:t>Occurs throughout the lifecycle of the framework</a:t>
            </a:r>
          </a:p>
          <a:p>
            <a:pPr marL="342900" lvl="0" indent="-342900">
              <a:buFont typeface="Arial" panose="020B0604020202020204" pitchFamily="34" charset="0"/>
              <a:buChar char="•"/>
            </a:pPr>
            <a:r>
              <a:rPr lang="en-US" dirty="0" smtClean="0">
                <a:solidFill>
                  <a:srgbClr val="14726C"/>
                </a:solidFill>
              </a:rPr>
              <a:t>Aims to align and realign the telehealth service to the ever-evolving customers’ needs</a:t>
            </a:r>
          </a:p>
          <a:p>
            <a:pPr marL="342900" lvl="0" indent="-342900">
              <a:buFont typeface="Arial" panose="020B0604020202020204" pitchFamily="34" charset="0"/>
              <a:buChar char="•"/>
            </a:pPr>
            <a:r>
              <a:rPr lang="en-US" dirty="0" smtClean="0">
                <a:solidFill>
                  <a:srgbClr val="14726C"/>
                </a:solidFill>
              </a:rPr>
              <a:t>Striving for high-reliability</a:t>
            </a:r>
          </a:p>
          <a:p>
            <a:pPr marL="342900" lvl="0" indent="-342900">
              <a:buFont typeface="Arial" panose="020B0604020202020204" pitchFamily="34" charset="0"/>
              <a:buChar char="•"/>
            </a:pPr>
            <a:r>
              <a:rPr lang="en-US" dirty="0" smtClean="0">
                <a:solidFill>
                  <a:srgbClr val="14726C"/>
                </a:solidFill>
              </a:rPr>
              <a:t>Examples of CQI:</a:t>
            </a:r>
          </a:p>
          <a:p>
            <a:pPr marL="800100" lvl="1" indent="-342900">
              <a:buFont typeface="Arial" panose="020B0604020202020204" pitchFamily="34" charset="0"/>
              <a:buChar char="•"/>
            </a:pPr>
            <a:r>
              <a:rPr lang="en-US" dirty="0" smtClean="0">
                <a:solidFill>
                  <a:srgbClr val="14726C"/>
                </a:solidFill>
              </a:rPr>
              <a:t>Case presentations</a:t>
            </a:r>
          </a:p>
          <a:p>
            <a:pPr marL="800100" lvl="1" indent="-342900">
              <a:buFont typeface="Arial" panose="020B0604020202020204" pitchFamily="34" charset="0"/>
              <a:buChar char="•"/>
            </a:pPr>
            <a:r>
              <a:rPr lang="en-US" dirty="0" smtClean="0">
                <a:solidFill>
                  <a:srgbClr val="14726C"/>
                </a:solidFill>
              </a:rPr>
              <a:t>Case reviews</a:t>
            </a:r>
          </a:p>
          <a:p>
            <a:pPr marL="800100" lvl="1" indent="-342900">
              <a:buFont typeface="Arial" panose="020B0604020202020204" pitchFamily="34" charset="0"/>
              <a:buChar char="•"/>
            </a:pPr>
            <a:r>
              <a:rPr lang="en-US" dirty="0" smtClean="0">
                <a:solidFill>
                  <a:srgbClr val="14726C"/>
                </a:solidFill>
              </a:rPr>
              <a:t>In-depth provider interviews</a:t>
            </a:r>
            <a:endParaRPr lang="en-US" dirty="0">
              <a:solidFill>
                <a:srgbClr val="14726C"/>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7771" y="1330456"/>
            <a:ext cx="5102422" cy="4733959"/>
          </a:xfrm>
          <a:prstGeom prst="rect">
            <a:avLst/>
          </a:prstGeom>
        </p:spPr>
      </p:pic>
    </p:spTree>
    <p:extLst>
      <p:ext uri="{BB962C8B-B14F-4D97-AF65-F5344CB8AC3E}">
        <p14:creationId xmlns:p14="http://schemas.microsoft.com/office/powerpoint/2010/main" val="3660781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MUSC Telehealth - Connected Sites</a:t>
            </a:r>
            <a:endParaRPr lang="en-US" sz="3600" b="1" dirty="0"/>
          </a:p>
        </p:txBody>
      </p:sp>
      <p:sp>
        <p:nvSpPr>
          <p:cNvPr id="3" name="Content Placeholder 2"/>
          <p:cNvSpPr>
            <a:spLocks noGrp="1"/>
          </p:cNvSpPr>
          <p:nvPr>
            <p:ph idx="1"/>
          </p:nvPr>
        </p:nvSpPr>
        <p:spPr>
          <a:xfrm>
            <a:off x="5805377" y="1767996"/>
            <a:ext cx="5869172" cy="4498874"/>
          </a:xfrm>
        </p:spPr>
        <p:txBody>
          <a:bodyPr>
            <a:normAutofit/>
          </a:bodyPr>
          <a:lstStyle/>
          <a:p>
            <a:r>
              <a:rPr lang="en-US" sz="2900" dirty="0"/>
              <a:t>MUSC telehealth breadth &amp; depth:</a:t>
            </a:r>
          </a:p>
          <a:p>
            <a:pPr marL="457200" indent="-457200">
              <a:buFont typeface="Arial" panose="020B0604020202020204" pitchFamily="34" charset="0"/>
              <a:buChar char="•"/>
            </a:pPr>
            <a:r>
              <a:rPr lang="en-US" sz="2900" dirty="0" smtClean="0">
                <a:cs typeface="Times New Roman"/>
              </a:rPr>
              <a:t>80+ </a:t>
            </a:r>
            <a:r>
              <a:rPr lang="en-US" sz="2900" dirty="0">
                <a:cs typeface="Times New Roman"/>
              </a:rPr>
              <a:t>unique services </a:t>
            </a:r>
          </a:p>
          <a:p>
            <a:pPr marL="457200" indent="-457200">
              <a:buFont typeface="Arial" panose="020B0604020202020204" pitchFamily="34" charset="0"/>
              <a:buChar char="•"/>
            </a:pPr>
            <a:r>
              <a:rPr lang="en-US" sz="2900" dirty="0" smtClean="0">
                <a:cs typeface="Times New Roman"/>
              </a:rPr>
              <a:t>~300 </a:t>
            </a:r>
            <a:r>
              <a:rPr lang="en-US" sz="2900" dirty="0">
                <a:cs typeface="Times New Roman"/>
              </a:rPr>
              <a:t>sites</a:t>
            </a:r>
          </a:p>
          <a:p>
            <a:pPr lvl="1"/>
            <a:r>
              <a:rPr lang="en-US" sz="2400" dirty="0" smtClean="0">
                <a:cs typeface="Times New Roman"/>
              </a:rPr>
              <a:t>Hospitals, community clinics, schools, SNFs, jails</a:t>
            </a:r>
            <a:endParaRPr lang="en-US" sz="2400" dirty="0">
              <a:cs typeface="Times New Roman"/>
            </a:endParaRPr>
          </a:p>
          <a:p>
            <a:pPr marL="457200" indent="-457200">
              <a:buFont typeface="Arial" panose="020B0604020202020204" pitchFamily="34" charset="0"/>
              <a:buChar char="•"/>
            </a:pPr>
            <a:r>
              <a:rPr lang="en-US" sz="2900" dirty="0" smtClean="0">
                <a:cs typeface="Times New Roman"/>
              </a:rPr>
              <a:t>&gt;</a:t>
            </a:r>
            <a:r>
              <a:rPr lang="en-US" sz="2900" dirty="0">
                <a:cs typeface="Times New Roman"/>
              </a:rPr>
              <a:t>90% are non-MUSC sites</a:t>
            </a:r>
            <a:endParaRPr lang="en-US" sz="2900" dirty="0"/>
          </a:p>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4750" t="11633" r="23098" b="1638"/>
          <a:stretch/>
        </p:blipFill>
        <p:spPr>
          <a:xfrm>
            <a:off x="406400" y="2179587"/>
            <a:ext cx="4754275" cy="3675693"/>
          </a:xfrm>
          <a:prstGeom prst="rect">
            <a:avLst/>
          </a:prstGeom>
        </p:spPr>
      </p:pic>
    </p:spTree>
    <p:extLst>
      <p:ext uri="{BB962C8B-B14F-4D97-AF65-F5344CB8AC3E}">
        <p14:creationId xmlns:p14="http://schemas.microsoft.com/office/powerpoint/2010/main" val="106042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24223"/>
            <a:ext cx="10972800" cy="1143000"/>
          </a:xfrm>
        </p:spPr>
        <p:txBody>
          <a:bodyPr>
            <a:normAutofit/>
          </a:bodyPr>
          <a:lstStyle/>
          <a:p>
            <a:r>
              <a:rPr lang="en-US" sz="3600" b="1" dirty="0"/>
              <a:t>Volume of MUSC Telehealth Interactions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53273111"/>
              </p:ext>
            </p:extLst>
          </p:nvPr>
        </p:nvGraphicFramePr>
        <p:xfrm>
          <a:off x="1579526" y="1222744"/>
          <a:ext cx="8925442" cy="49335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6906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457189" indent="-457189"/>
            <a:r>
              <a:rPr lang="en-US" sz="3600" b="1" dirty="0"/>
              <a:t>Evaluating the </a:t>
            </a:r>
            <a:r>
              <a:rPr lang="en-US" sz="3600" b="1" dirty="0" smtClean="0"/>
              <a:t>TSIM</a:t>
            </a:r>
            <a:r>
              <a:rPr lang="en-US" sz="3600" b="1" baseline="30000" dirty="0"/>
              <a:t>™</a:t>
            </a:r>
            <a:r>
              <a:rPr lang="en-US" sz="3600" b="1" dirty="0"/>
              <a:t> Framework</a:t>
            </a:r>
          </a:p>
        </p:txBody>
      </p:sp>
      <p:sp>
        <p:nvSpPr>
          <p:cNvPr id="3" name="Content Placeholder 2"/>
          <p:cNvSpPr>
            <a:spLocks noGrp="1"/>
          </p:cNvSpPr>
          <p:nvPr>
            <p:ph idx="1"/>
          </p:nvPr>
        </p:nvSpPr>
        <p:spPr>
          <a:xfrm>
            <a:off x="419986" y="1572991"/>
            <a:ext cx="10972800" cy="4535423"/>
          </a:xfrm>
        </p:spPr>
        <p:txBody>
          <a:bodyPr>
            <a:normAutofit fontScale="77500" lnSpcReduction="20000"/>
          </a:bodyPr>
          <a:lstStyle/>
          <a:p>
            <a:r>
              <a:rPr lang="en-US" sz="3600" dirty="0"/>
              <a:t>Mixed methods approach and data triangulation:</a:t>
            </a:r>
          </a:p>
          <a:p>
            <a:endParaRPr lang="en-US" sz="2900" dirty="0"/>
          </a:p>
          <a:p>
            <a:pPr marL="380990">
              <a:buFont typeface="Arial" panose="020B0604020202020204" pitchFamily="34" charset="0"/>
              <a:buChar char="•"/>
            </a:pPr>
            <a:r>
              <a:rPr lang="en-US" sz="2900" dirty="0"/>
              <a:t>Services implemented</a:t>
            </a:r>
          </a:p>
          <a:p>
            <a:pPr marL="380990">
              <a:buFont typeface="Arial" panose="020B0604020202020204" pitchFamily="34" charset="0"/>
              <a:buChar char="•"/>
            </a:pPr>
            <a:r>
              <a:rPr lang="en-US" sz="2900" dirty="0"/>
              <a:t>Time to key milestones</a:t>
            </a:r>
          </a:p>
          <a:p>
            <a:pPr marL="380990">
              <a:buFont typeface="Arial" panose="020B0604020202020204" pitchFamily="34" charset="0"/>
              <a:buChar char="•"/>
            </a:pPr>
            <a:r>
              <a:rPr lang="en-US" sz="2900" dirty="0"/>
              <a:t>Fidelity to the service </a:t>
            </a:r>
          </a:p>
          <a:p>
            <a:pPr marL="380990">
              <a:buFont typeface="Arial" panose="020B0604020202020204" pitchFamily="34" charset="0"/>
              <a:buChar char="•"/>
            </a:pPr>
            <a:r>
              <a:rPr lang="en-US" sz="2900" dirty="0"/>
              <a:t>Telehealth uptake</a:t>
            </a:r>
          </a:p>
          <a:p>
            <a:pPr marL="380990">
              <a:buFont typeface="Arial" panose="020B0604020202020204" pitchFamily="34" charset="0"/>
              <a:buChar char="•"/>
            </a:pPr>
            <a:endParaRPr lang="en-US" sz="2900" dirty="0"/>
          </a:p>
          <a:p>
            <a:pPr marL="380990">
              <a:buFont typeface="Arial" panose="020B0604020202020204" pitchFamily="34" charset="0"/>
              <a:buChar char="•"/>
            </a:pPr>
            <a:r>
              <a:rPr lang="en-US" sz="2900" dirty="0"/>
              <a:t>Program fidelity</a:t>
            </a:r>
          </a:p>
          <a:p>
            <a:pPr marL="380990">
              <a:buFont typeface="Arial" panose="020B0604020202020204" pitchFamily="34" charset="0"/>
              <a:buChar char="•"/>
            </a:pPr>
            <a:r>
              <a:rPr lang="en-US" sz="2900" dirty="0"/>
              <a:t>Uptake process</a:t>
            </a:r>
          </a:p>
          <a:p>
            <a:pPr marL="380990">
              <a:buFont typeface="Arial" panose="020B0604020202020204" pitchFamily="34" charset="0"/>
              <a:buChar char="•"/>
            </a:pPr>
            <a:r>
              <a:rPr lang="en-US" sz="2900" dirty="0"/>
              <a:t>Sustainability capacity</a:t>
            </a:r>
          </a:p>
          <a:p>
            <a:pPr marL="380990">
              <a:buFont typeface="Arial" panose="020B0604020202020204" pitchFamily="34" charset="0"/>
              <a:buChar char="•"/>
            </a:pPr>
            <a:endParaRPr lang="en-US" sz="2900" dirty="0"/>
          </a:p>
          <a:p>
            <a:pPr marL="380990">
              <a:buFont typeface="Arial" panose="020B0604020202020204" pitchFamily="34" charset="0"/>
              <a:buChar char="•"/>
            </a:pPr>
            <a:r>
              <a:rPr lang="en-US" sz="2900" dirty="0"/>
              <a:t>Team engagement</a:t>
            </a:r>
          </a:p>
          <a:p>
            <a:pPr marL="380990">
              <a:buFont typeface="Arial" panose="020B0604020202020204" pitchFamily="34" charset="0"/>
              <a:buChar char="•"/>
            </a:pPr>
            <a:r>
              <a:rPr lang="en-US" sz="2900" dirty="0"/>
              <a:t>Sustainability Capacity</a:t>
            </a:r>
          </a:p>
        </p:txBody>
      </p:sp>
      <p:graphicFrame>
        <p:nvGraphicFramePr>
          <p:cNvPr id="5" name="Diagram 4"/>
          <p:cNvGraphicFramePr/>
          <p:nvPr>
            <p:extLst>
              <p:ext uri="{D42A27DB-BD31-4B8C-83A1-F6EECF244321}">
                <p14:modId xmlns:p14="http://schemas.microsoft.com/office/powerpoint/2010/main" val="196123114"/>
              </p:ext>
            </p:extLst>
          </p:nvPr>
        </p:nvGraphicFramePr>
        <p:xfrm>
          <a:off x="6103501" y="1491267"/>
          <a:ext cx="5384800" cy="5124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ight Arrow 9"/>
          <p:cNvSpPr/>
          <p:nvPr/>
        </p:nvSpPr>
        <p:spPr>
          <a:xfrm>
            <a:off x="3530009" y="3936396"/>
            <a:ext cx="4752754" cy="341376"/>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11" name="Right Arrow 10"/>
          <p:cNvSpPr/>
          <p:nvPr/>
        </p:nvSpPr>
        <p:spPr>
          <a:xfrm>
            <a:off x="3955312" y="2705298"/>
            <a:ext cx="4072269" cy="35511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12" name="Right Arrow 11"/>
          <p:cNvSpPr/>
          <p:nvPr/>
        </p:nvSpPr>
        <p:spPr>
          <a:xfrm>
            <a:off x="3838354" y="4964077"/>
            <a:ext cx="4922874" cy="35511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3462" y="0"/>
            <a:ext cx="235902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729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85530"/>
            <a:ext cx="10972800" cy="4535423"/>
          </a:xfrm>
        </p:spPr>
        <p:txBody>
          <a:bodyPr>
            <a:normAutofit/>
          </a:bodyPr>
          <a:lstStyle/>
          <a:p>
            <a:r>
              <a:rPr lang="en-US" sz="2400" b="1" dirty="0"/>
              <a:t>Acknowledgement</a:t>
            </a:r>
            <a:endParaRPr lang="en-US" sz="2400" dirty="0"/>
          </a:p>
          <a:p>
            <a:r>
              <a:rPr lang="en-US" sz="2400" dirty="0"/>
              <a:t> </a:t>
            </a:r>
          </a:p>
          <a:p>
            <a:r>
              <a:rPr lang="en-US" sz="2400" dirty="0" smtClean="0"/>
              <a:t>“</a:t>
            </a:r>
            <a:r>
              <a:rPr lang="en-US" sz="2400" dirty="0"/>
              <a:t>This </a:t>
            </a:r>
            <a:r>
              <a:rPr lang="en-US" sz="2400" dirty="0" smtClean="0"/>
              <a:t>presentation </a:t>
            </a:r>
            <a:r>
              <a:rPr lang="en-US" sz="2400" dirty="0"/>
              <a:t>was supported by the Health Resources and Services Administration (HRSA) of the U.S. Department of Health and Human Services (HHS) as part of the National Telehealth Center of Excellence Award (U66 RH31458-01-00). The contents are those of the author(s) and do not necessarily represent the official views of, nor an endorsement, by HRSA, HHS or the U.S. Government.”</a:t>
            </a:r>
          </a:p>
          <a:p>
            <a:endParaRPr lang="en-US" sz="2400" dirty="0"/>
          </a:p>
        </p:txBody>
      </p:sp>
    </p:spTree>
    <p:extLst>
      <p:ext uri="{BB962C8B-B14F-4D97-AF65-F5344CB8AC3E}">
        <p14:creationId xmlns:p14="http://schemas.microsoft.com/office/powerpoint/2010/main" val="10379419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172E6F"/>
                </a:solidFill>
              </a:rPr>
              <a:t>Summation</a:t>
            </a:r>
          </a:p>
        </p:txBody>
      </p:sp>
      <p:sp>
        <p:nvSpPr>
          <p:cNvPr id="5" name="Content Placeholder 4"/>
          <p:cNvSpPr>
            <a:spLocks noGrp="1"/>
          </p:cNvSpPr>
          <p:nvPr>
            <p:ph idx="1"/>
          </p:nvPr>
        </p:nvSpPr>
        <p:spPr>
          <a:xfrm>
            <a:off x="1029593" y="1548734"/>
            <a:ext cx="6197600" cy="4953000"/>
          </a:xfrm>
        </p:spPr>
        <p:txBody>
          <a:bodyPr/>
          <a:lstStyle/>
          <a:p>
            <a:r>
              <a:rPr lang="en-US" sz="3200" dirty="0"/>
              <a:t>Telehealth journey is complex</a:t>
            </a:r>
          </a:p>
          <a:p>
            <a:endParaRPr lang="en-US" sz="3200" dirty="0"/>
          </a:p>
          <a:p>
            <a:r>
              <a:rPr lang="en-US" sz="3200" dirty="0"/>
              <a:t>Success is achievable</a:t>
            </a:r>
          </a:p>
          <a:p>
            <a:endParaRPr lang="en-US" sz="3200" dirty="0"/>
          </a:p>
          <a:p>
            <a:r>
              <a:rPr lang="en-US" sz="3200" dirty="0"/>
              <a:t>Structured implementation framework is major catalyst</a:t>
            </a:r>
          </a:p>
        </p:txBody>
      </p:sp>
      <p:pic>
        <p:nvPicPr>
          <p:cNvPr id="3074" name="Picture 2" descr="Image result for long and winding r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5471" y="1525541"/>
            <a:ext cx="5052496" cy="378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70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arp valen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543" y="2402958"/>
            <a:ext cx="5223195" cy="36225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1377" y="520994"/>
            <a:ext cx="11118111" cy="1502699"/>
          </a:xfrm>
        </p:spPr>
        <p:txBody>
          <a:bodyPr>
            <a:noAutofit/>
          </a:bodyPr>
          <a:lstStyle/>
          <a:p>
            <a:pPr lvl="0">
              <a:spcBef>
                <a:spcPts val="0"/>
              </a:spcBef>
            </a:pPr>
            <a:r>
              <a:rPr lang="en-US" sz="3600" b="1" dirty="0">
                <a:solidFill>
                  <a:srgbClr val="005288"/>
                </a:solidFill>
                <a:ea typeface="+mn-ea"/>
                <a:cs typeface="+mn-cs"/>
              </a:rPr>
              <a:t>A Guide to Successful Telehealth Implementation: The Evolution of TSIM</a:t>
            </a:r>
            <a:r>
              <a:rPr lang="en-US" sz="3600" b="1" dirty="0" smtClean="0">
                <a:solidFill>
                  <a:srgbClr val="005288"/>
                </a:solidFill>
                <a:ea typeface="+mn-ea"/>
                <a:cs typeface="+mn-cs"/>
              </a:rPr>
              <a:t>™</a:t>
            </a:r>
            <a:br>
              <a:rPr lang="en-US" sz="3600" b="1" dirty="0" smtClean="0">
                <a:solidFill>
                  <a:srgbClr val="005288"/>
                </a:solidFill>
                <a:ea typeface="+mn-ea"/>
                <a:cs typeface="+mn-cs"/>
              </a:rPr>
            </a:br>
            <a:r>
              <a:rPr lang="en-US" sz="2000" b="1" dirty="0" smtClean="0">
                <a:solidFill>
                  <a:srgbClr val="005288"/>
                </a:solidFill>
                <a:ea typeface="+mn-ea"/>
                <a:cs typeface="+mn-cs"/>
              </a:rPr>
              <a:t>© 2019 Medical University of South Carolina</a:t>
            </a:r>
            <a:endParaRPr lang="en-US" sz="2000" b="1" dirty="0">
              <a:solidFill>
                <a:srgbClr val="005288"/>
              </a:solidFill>
              <a:ea typeface="+mn-ea"/>
              <a:cs typeface="+mn-cs"/>
            </a:endParaRPr>
          </a:p>
        </p:txBody>
      </p:sp>
      <p:sp>
        <p:nvSpPr>
          <p:cNvPr id="4" name="Text Placeholder 3"/>
          <p:cNvSpPr>
            <a:spLocks noGrp="1"/>
          </p:cNvSpPr>
          <p:nvPr>
            <p:ph idx="1"/>
          </p:nvPr>
        </p:nvSpPr>
        <p:spPr>
          <a:xfrm>
            <a:off x="5915310" y="2402958"/>
            <a:ext cx="3770951" cy="2297269"/>
          </a:xfrm>
        </p:spPr>
        <p:txBody>
          <a:bodyPr>
            <a:normAutofit/>
          </a:bodyPr>
          <a:lstStyle/>
          <a:p>
            <a:r>
              <a:rPr lang="en-US" dirty="0">
                <a:solidFill>
                  <a:srgbClr val="172E6F"/>
                </a:solidFill>
              </a:rPr>
              <a:t>Shawn </a:t>
            </a:r>
            <a:r>
              <a:rPr lang="en-US" dirty="0" err="1">
                <a:solidFill>
                  <a:srgbClr val="172E6F"/>
                </a:solidFill>
              </a:rPr>
              <a:t>Valenta</a:t>
            </a:r>
            <a:r>
              <a:rPr lang="en-US" dirty="0">
                <a:solidFill>
                  <a:srgbClr val="172E6F"/>
                </a:solidFill>
              </a:rPr>
              <a:t> RRT, MHA</a:t>
            </a:r>
          </a:p>
          <a:p>
            <a:r>
              <a:rPr lang="en-US" dirty="0" smtClean="0">
                <a:solidFill>
                  <a:srgbClr val="172E6F"/>
                </a:solidFill>
              </a:rPr>
              <a:t>Administrator </a:t>
            </a:r>
            <a:r>
              <a:rPr lang="en-US" dirty="0">
                <a:solidFill>
                  <a:srgbClr val="172E6F"/>
                </a:solidFill>
              </a:rPr>
              <a:t>of </a:t>
            </a:r>
            <a:r>
              <a:rPr lang="en-US" dirty="0" smtClean="0">
                <a:solidFill>
                  <a:srgbClr val="172E6F"/>
                </a:solidFill>
              </a:rPr>
              <a:t>Telehealth</a:t>
            </a:r>
          </a:p>
          <a:p>
            <a:r>
              <a:rPr lang="en-US" dirty="0" smtClean="0">
                <a:solidFill>
                  <a:srgbClr val="172E6F"/>
                </a:solidFill>
                <a:hlinkClick r:id="rId3"/>
              </a:rPr>
              <a:t>valentas@musc.edu</a:t>
            </a:r>
            <a:r>
              <a:rPr lang="en-US" dirty="0">
                <a:solidFill>
                  <a:srgbClr val="172E6F"/>
                </a:solidFill>
              </a:rPr>
              <a:t> </a:t>
            </a:r>
            <a:r>
              <a:rPr lang="en-US" dirty="0" smtClean="0">
                <a:solidFill>
                  <a:srgbClr val="172E6F"/>
                </a:solidFill>
              </a:rPr>
              <a:t> </a:t>
            </a:r>
            <a:endParaRPr lang="en-US" dirty="0">
              <a:solidFill>
                <a:srgbClr val="172E6F"/>
              </a:solidFill>
            </a:endParaRPr>
          </a:p>
        </p:txBody>
      </p:sp>
    </p:spTree>
    <p:extLst>
      <p:ext uri="{BB962C8B-B14F-4D97-AF65-F5344CB8AC3E}">
        <p14:creationId xmlns:p14="http://schemas.microsoft.com/office/powerpoint/2010/main" val="571797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p:cNvPicPr>
          <p:nvPr/>
        </p:nvPicPr>
        <p:blipFill rotWithShape="1">
          <a:blip r:embed="rId3">
            <a:extLst>
              <a:ext uri="{28A0092B-C50C-407E-A947-70E740481C1C}">
                <a14:useLocalDpi xmlns:a14="http://schemas.microsoft.com/office/drawing/2010/main" val="0"/>
              </a:ext>
            </a:extLst>
          </a:blip>
          <a:srcRect l="14183" t="11779" r="17594" b="17988"/>
          <a:stretch/>
        </p:blipFill>
        <p:spPr bwMode="auto">
          <a:xfrm>
            <a:off x="0" y="-1"/>
            <a:ext cx="12192000" cy="692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0" y="0"/>
            <a:ext cx="2844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endParaRPr lang="en-US" altLang="en-US" sz="1800">
              <a:solidFill>
                <a:prstClr val="black"/>
              </a:solidFill>
              <a:latin typeface="Century Gothic" pitchFamily="34" charset="0"/>
              <a:cs typeface="Arial" charset="0"/>
            </a:endParaRPr>
          </a:p>
        </p:txBody>
      </p:sp>
      <p:sp>
        <p:nvSpPr>
          <p:cNvPr id="6" name="Rectangle 5"/>
          <p:cNvSpPr>
            <a:spLocks noChangeArrowheads="1"/>
          </p:cNvSpPr>
          <p:nvPr/>
        </p:nvSpPr>
        <p:spPr bwMode="auto">
          <a:xfrm>
            <a:off x="3169933" y="2000425"/>
            <a:ext cx="6320059" cy="3617780"/>
          </a:xfrm>
          <a:prstGeom prst="rect">
            <a:avLst/>
          </a:prstGeom>
          <a:solidFill>
            <a:schemeClr val="bg1"/>
          </a:solidFill>
          <a:ln w="9525">
            <a:solidFill>
              <a:srgbClr val="4A7EBB"/>
            </a:solidFill>
            <a:miter lim="800000"/>
            <a:headEnd/>
            <a:tailEnd/>
          </a:ln>
          <a:effectLst>
            <a:outerShdw blurRad="40000" dist="23000" dir="5400000" rotWithShape="0">
              <a:srgbClr val="808080">
                <a:alpha val="34999"/>
              </a:srgbClr>
            </a:outerShdw>
          </a:effectLst>
        </p:spPr>
        <p:txBody>
          <a:bodyPr lIns="91440" tIns="45720" rIns="91440" bIns="45720" anchor="ctr"/>
          <a:lstStyle/>
          <a:p>
            <a:pPr marL="457200" indent="-457200">
              <a:spcAft>
                <a:spcPts val="1200"/>
              </a:spcAft>
              <a:buFont typeface="Wingdings" panose="05000000000000000000" pitchFamily="2" charset="2"/>
              <a:buChar char="Ø"/>
            </a:pPr>
            <a:r>
              <a:rPr lang="en-US" altLang="en-US" sz="2800" dirty="0" smtClean="0">
                <a:ea typeface="ＭＳ Ｐゴシック" pitchFamily="34" charset="-128"/>
              </a:rPr>
              <a:t>Background on MUSC Telehealth</a:t>
            </a:r>
            <a:endParaRPr lang="en-US" altLang="en-US" sz="2800" dirty="0" smtClean="0">
              <a:ea typeface="ＭＳ Ｐゴシック" pitchFamily="34" charset="-128"/>
            </a:endParaRPr>
          </a:p>
          <a:p>
            <a:pPr marL="457200" indent="-457200">
              <a:spcAft>
                <a:spcPts val="1200"/>
              </a:spcAft>
              <a:buFont typeface="Wingdings" panose="05000000000000000000" pitchFamily="2" charset="2"/>
              <a:buChar char="Ø"/>
            </a:pPr>
            <a:r>
              <a:rPr lang="en-US" altLang="en-US" sz="2800" dirty="0" smtClean="0">
                <a:ea typeface="ＭＳ Ｐゴシック" pitchFamily="34" charset="-128"/>
              </a:rPr>
              <a:t>Complexities of telehealth service development, implementation, and sustainability</a:t>
            </a:r>
            <a:endParaRPr lang="en-US" altLang="en-US" sz="2800" dirty="0">
              <a:ea typeface="ＭＳ Ｐゴシック" pitchFamily="34" charset="-128"/>
            </a:endParaRPr>
          </a:p>
          <a:p>
            <a:pPr marL="457200" indent="-457200">
              <a:spcAft>
                <a:spcPts val="1200"/>
              </a:spcAft>
              <a:buFont typeface="Wingdings" panose="05000000000000000000" pitchFamily="2" charset="2"/>
              <a:buChar char="Ø"/>
            </a:pPr>
            <a:r>
              <a:rPr lang="en-US" altLang="en-US" sz="2800" dirty="0" smtClean="0">
                <a:ea typeface="ＭＳ Ｐゴシック" pitchFamily="34" charset="-128"/>
              </a:rPr>
              <a:t>Creation and evolution of the TSIM™ framework</a:t>
            </a:r>
            <a:endParaRPr lang="en-US" altLang="en-US" sz="2800" dirty="0" smtClean="0">
              <a:ea typeface="ＭＳ Ｐゴシック" pitchFamily="34" charset="-128"/>
            </a:endParaRPr>
          </a:p>
        </p:txBody>
      </p:sp>
    </p:spTree>
    <p:extLst>
      <p:ext uri="{BB962C8B-B14F-4D97-AF65-F5344CB8AC3E}">
        <p14:creationId xmlns:p14="http://schemas.microsoft.com/office/powerpoint/2010/main" val="852094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solidFill>
                  <a:srgbClr val="172E6F"/>
                </a:solidFill>
              </a:rPr>
              <a:t>MUSC Health </a:t>
            </a:r>
            <a:r>
              <a:rPr lang="en-US" dirty="0">
                <a:solidFill>
                  <a:srgbClr val="172E6F"/>
                </a:solidFill>
              </a:rPr>
              <a:t/>
            </a:r>
            <a:br>
              <a:rPr lang="en-US" dirty="0">
                <a:solidFill>
                  <a:srgbClr val="172E6F"/>
                </a:solidFill>
              </a:rPr>
            </a:br>
            <a:r>
              <a:rPr lang="en-US" sz="3100" dirty="0"/>
              <a:t>(Medical University of South Carolina)</a:t>
            </a:r>
          </a:p>
        </p:txBody>
      </p:sp>
      <p:sp>
        <p:nvSpPr>
          <p:cNvPr id="3" name="Content Placeholder 2"/>
          <p:cNvSpPr>
            <a:spLocks noGrp="1"/>
          </p:cNvSpPr>
          <p:nvPr>
            <p:ph idx="1"/>
          </p:nvPr>
        </p:nvSpPr>
        <p:spPr>
          <a:xfrm>
            <a:off x="545805" y="1738424"/>
            <a:ext cx="7152168" cy="4535423"/>
          </a:xfrm>
        </p:spPr>
        <p:txBody>
          <a:bodyPr>
            <a:normAutofit/>
          </a:bodyPr>
          <a:lstStyle/>
          <a:p>
            <a:pPr marL="342900" indent="-342900">
              <a:buFont typeface="Arial" panose="020B0604020202020204" pitchFamily="34" charset="0"/>
              <a:buChar char="•"/>
            </a:pPr>
            <a:r>
              <a:rPr lang="en-US" sz="2400" dirty="0"/>
              <a:t>Founded in 1824 in Charleston, SC </a:t>
            </a:r>
            <a:endParaRPr lang="en-US" sz="2400" dirty="0" smtClean="0"/>
          </a:p>
          <a:p>
            <a:pPr marL="800100" lvl="1" indent="-342900">
              <a:buFont typeface="Arial" panose="020B0604020202020204" pitchFamily="34" charset="0"/>
              <a:buChar char="•"/>
            </a:pPr>
            <a:r>
              <a:rPr lang="en-US" sz="2400" dirty="0" smtClean="0"/>
              <a:t>oldest </a:t>
            </a:r>
            <a:r>
              <a:rPr lang="en-US" sz="2400" dirty="0"/>
              <a:t>medical school in the </a:t>
            </a:r>
            <a:r>
              <a:rPr lang="en-US" sz="2400" dirty="0" smtClean="0"/>
              <a:t>South</a:t>
            </a:r>
          </a:p>
          <a:p>
            <a:pPr marL="342900" indent="-342900">
              <a:buFont typeface="Arial" panose="020B0604020202020204" pitchFamily="34" charset="0"/>
              <a:buChar char="•"/>
            </a:pPr>
            <a:r>
              <a:rPr lang="en-US" sz="2400" dirty="0" smtClean="0"/>
              <a:t>SC’s only comprehensive academic medical center</a:t>
            </a:r>
          </a:p>
          <a:p>
            <a:pPr marL="342900" indent="-342900">
              <a:buFont typeface="Arial" panose="020B0604020202020204" pitchFamily="34" charset="0"/>
              <a:buChar char="•"/>
            </a:pPr>
            <a:r>
              <a:rPr lang="en-US" sz="2400" dirty="0" smtClean="0"/>
              <a:t>#1 ranked hospital in SC (US News &amp; World Report)</a:t>
            </a:r>
          </a:p>
          <a:p>
            <a:pPr marL="342900" indent="-342900">
              <a:buFont typeface="Arial" panose="020B0604020202020204" pitchFamily="34" charset="0"/>
              <a:buChar char="•"/>
            </a:pPr>
            <a:r>
              <a:rPr lang="en-US" sz="2400" dirty="0" smtClean="0"/>
              <a:t>NCI-designated Cancer Center</a:t>
            </a:r>
          </a:p>
          <a:p>
            <a:pPr marL="342900" indent="-342900">
              <a:buFont typeface="Arial" panose="020B0604020202020204" pitchFamily="34" charset="0"/>
              <a:buChar char="•"/>
            </a:pPr>
            <a:r>
              <a:rPr lang="en-US" sz="2400" dirty="0" smtClean="0"/>
              <a:t>Level 1 Trauma Center</a:t>
            </a:r>
          </a:p>
          <a:p>
            <a:pPr marL="342900" indent="-342900">
              <a:buFont typeface="Arial" panose="020B0604020202020204" pitchFamily="34" charset="0"/>
              <a:buChar char="•"/>
            </a:pPr>
            <a:r>
              <a:rPr lang="en-US" sz="2400" dirty="0" smtClean="0"/>
              <a:t>SC’s only nationally recognized children’s hospital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5459" y="3293332"/>
            <a:ext cx="2746613" cy="2587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1933" y="0"/>
            <a:ext cx="4620067" cy="308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99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05759" y="153362"/>
            <a:ext cx="10972800" cy="1143000"/>
          </a:xfrm>
        </p:spPr>
        <p:txBody>
          <a:bodyPr>
            <a:normAutofit/>
          </a:bodyPr>
          <a:lstStyle/>
          <a:p>
            <a:r>
              <a:rPr lang="en-US" sz="3600" b="1" dirty="0">
                <a:solidFill>
                  <a:srgbClr val="172E6F"/>
                </a:solidFill>
              </a:rPr>
              <a:t>MUSC Center for Telehealth</a:t>
            </a:r>
            <a:endParaRPr lang="en-US" sz="3600" b="1" i="1" dirty="0">
              <a:solidFill>
                <a:srgbClr val="172E6F"/>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51" y="2513073"/>
            <a:ext cx="2359218" cy="2051925"/>
          </a:xfrm>
          <a:prstGeom prst="rect">
            <a:avLst/>
          </a:prstGeom>
        </p:spPr>
      </p:pic>
      <p:graphicFrame>
        <p:nvGraphicFramePr>
          <p:cNvPr id="10" name="Content Placeholder 1">
            <a:extLst>
              <a:ext uri="{FF2B5EF4-FFF2-40B4-BE49-F238E27FC236}">
                <a16:creationId xmlns:a16="http://schemas.microsoft.com/office/drawing/2014/main" xmlns="" id="{68B6D7AE-15F6-AA49-8239-111F99F599D4}"/>
              </a:ext>
            </a:extLst>
          </p:cNvPr>
          <p:cNvGraphicFramePr>
            <a:graphicFrameLocks/>
          </p:cNvGraphicFramePr>
          <p:nvPr>
            <p:extLst>
              <p:ext uri="{D42A27DB-BD31-4B8C-83A1-F6EECF244321}">
                <p14:modId xmlns:p14="http://schemas.microsoft.com/office/powerpoint/2010/main" val="2552124471"/>
              </p:ext>
            </p:extLst>
          </p:nvPr>
        </p:nvGraphicFramePr>
        <p:xfrm>
          <a:off x="610021" y="667049"/>
          <a:ext cx="10929971" cy="52198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2151" y="1075315"/>
            <a:ext cx="5449406" cy="1528792"/>
          </a:xfrm>
          <a:prstGeom prst="rect">
            <a:avLst/>
          </a:prstGeom>
        </p:spPr>
      </p:pic>
      <p:sp>
        <p:nvSpPr>
          <p:cNvPr id="9" name="Oval 8"/>
          <p:cNvSpPr/>
          <p:nvPr/>
        </p:nvSpPr>
        <p:spPr>
          <a:xfrm>
            <a:off x="9295037" y="1490872"/>
            <a:ext cx="783818" cy="697678"/>
          </a:xfrm>
          <a:prstGeom prst="ellipse">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Rectangle 1"/>
          <p:cNvSpPr/>
          <p:nvPr/>
        </p:nvSpPr>
        <p:spPr>
          <a:xfrm>
            <a:off x="1995112" y="5094655"/>
            <a:ext cx="1832610" cy="1200329"/>
          </a:xfrm>
          <a:prstGeom prst="rect">
            <a:avLst/>
          </a:prstGeom>
        </p:spPr>
        <p:txBody>
          <a:bodyPr wrap="square">
            <a:spAutoFit/>
          </a:bodyPr>
          <a:lstStyle/>
          <a:p>
            <a:pPr lvl="0"/>
            <a:r>
              <a:rPr lang="en-US" dirty="0">
                <a:latin typeface="Arial Narrow" panose="020B0606020202030204" pitchFamily="34" charset="0"/>
              </a:rPr>
              <a:t>Maternal Fetal Telemedicine, Telestroke, ICU, </a:t>
            </a:r>
            <a:r>
              <a:rPr lang="en-US" dirty="0" err="1">
                <a:latin typeface="Arial Narrow" panose="020B0606020202030204" pitchFamily="34" charset="0"/>
              </a:rPr>
              <a:t>Telepsych</a:t>
            </a:r>
            <a:r>
              <a:rPr lang="en-US" dirty="0">
                <a:latin typeface="Arial Narrow" panose="020B0606020202030204" pitchFamily="34" charset="0"/>
              </a:rPr>
              <a:t> </a:t>
            </a:r>
          </a:p>
        </p:txBody>
      </p:sp>
      <p:sp>
        <p:nvSpPr>
          <p:cNvPr id="6" name="Rectangle 5"/>
          <p:cNvSpPr/>
          <p:nvPr/>
        </p:nvSpPr>
        <p:spPr>
          <a:xfrm>
            <a:off x="3687591" y="4103333"/>
            <a:ext cx="2107151" cy="923330"/>
          </a:xfrm>
          <a:prstGeom prst="rect">
            <a:avLst/>
          </a:prstGeom>
        </p:spPr>
        <p:txBody>
          <a:bodyPr wrap="square">
            <a:spAutoFit/>
          </a:bodyPr>
          <a:lstStyle/>
          <a:p>
            <a:pPr lvl="0"/>
            <a:r>
              <a:rPr lang="en-US" dirty="0">
                <a:latin typeface="Arial Narrow" panose="020B0606020202030204" pitchFamily="34" charset="0"/>
              </a:rPr>
              <a:t>State of SC telehealth investment; Center for Telehealth founded</a:t>
            </a:r>
          </a:p>
        </p:txBody>
      </p:sp>
      <p:sp>
        <p:nvSpPr>
          <p:cNvPr id="7" name="Rectangle 6"/>
          <p:cNvSpPr/>
          <p:nvPr/>
        </p:nvSpPr>
        <p:spPr>
          <a:xfrm>
            <a:off x="5794742" y="3355941"/>
            <a:ext cx="1780662" cy="923330"/>
          </a:xfrm>
          <a:prstGeom prst="rect">
            <a:avLst/>
          </a:prstGeom>
        </p:spPr>
        <p:txBody>
          <a:bodyPr wrap="square">
            <a:spAutoFit/>
          </a:bodyPr>
          <a:lstStyle/>
          <a:p>
            <a:pPr lvl="0"/>
            <a:r>
              <a:rPr lang="en-US" dirty="0">
                <a:latin typeface="Arial Narrow" panose="020B0606020202030204" pitchFamily="34" charset="0"/>
              </a:rPr>
              <a:t>SCTA founded; headquartered at MUSC</a:t>
            </a:r>
          </a:p>
        </p:txBody>
      </p:sp>
      <p:sp>
        <p:nvSpPr>
          <p:cNvPr id="8" name="Rectangle 7"/>
          <p:cNvSpPr/>
          <p:nvPr/>
        </p:nvSpPr>
        <p:spPr>
          <a:xfrm>
            <a:off x="7681730" y="3077370"/>
            <a:ext cx="1401127" cy="2031325"/>
          </a:xfrm>
          <a:prstGeom prst="rect">
            <a:avLst/>
          </a:prstGeom>
        </p:spPr>
        <p:txBody>
          <a:bodyPr wrap="square">
            <a:spAutoFit/>
          </a:bodyPr>
          <a:lstStyle/>
          <a:p>
            <a:pPr lvl="0"/>
            <a:r>
              <a:rPr lang="en-US" dirty="0">
                <a:latin typeface="Arial Narrow" panose="020B0606020202030204" pitchFamily="34" charset="0"/>
              </a:rPr>
              <a:t>Designated by HRSA as a National Telehealth Center of </a:t>
            </a:r>
            <a:r>
              <a:rPr lang="en-US" dirty="0" smtClean="0">
                <a:latin typeface="Arial Narrow" panose="020B0606020202030204" pitchFamily="34" charset="0"/>
              </a:rPr>
              <a:t>Excellence (COE)</a:t>
            </a:r>
            <a:endParaRPr lang="en-US" dirty="0">
              <a:latin typeface="Arial Narrow" panose="020B0606020202030204" pitchFamily="34" charset="0"/>
            </a:endParaRPr>
          </a:p>
        </p:txBody>
      </p:sp>
      <p:sp>
        <p:nvSpPr>
          <p:cNvPr id="11" name="Rectangle 10"/>
          <p:cNvSpPr/>
          <p:nvPr/>
        </p:nvSpPr>
        <p:spPr>
          <a:xfrm>
            <a:off x="9560851" y="2820802"/>
            <a:ext cx="1828800" cy="1754326"/>
          </a:xfrm>
          <a:prstGeom prst="rect">
            <a:avLst/>
          </a:prstGeom>
        </p:spPr>
        <p:txBody>
          <a:bodyPr wrap="square">
            <a:spAutoFit/>
          </a:bodyPr>
          <a:lstStyle/>
          <a:p>
            <a:pPr lvl="0"/>
            <a:r>
              <a:rPr lang="en-US" dirty="0">
                <a:latin typeface="Arial Narrow" panose="020B0606020202030204" pitchFamily="34" charset="0"/>
              </a:rPr>
              <a:t>Awarded ATA’s 2019 President’s Award for Transformation of Health Care Delivery (SCTA</a:t>
            </a:r>
            <a:r>
              <a:rPr lang="en-US" dirty="0"/>
              <a:t>)</a:t>
            </a:r>
            <a:endParaRPr lang="en-US" dirty="0">
              <a:latin typeface="Arial Narrow" panose="020B0606020202030204" pitchFamily="34" charset="0"/>
            </a:endParaRPr>
          </a:p>
        </p:txBody>
      </p:sp>
    </p:spTree>
    <p:extLst>
      <p:ext uri="{BB962C8B-B14F-4D97-AF65-F5344CB8AC3E}">
        <p14:creationId xmlns:p14="http://schemas.microsoft.com/office/powerpoint/2010/main" val="316188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Assistance with:</a:t>
            </a:r>
          </a:p>
          <a:p>
            <a:pPr marL="342900" indent="-342900">
              <a:buFont typeface="Arial" panose="020B0604020202020204" pitchFamily="34" charset="0"/>
              <a:buChar char="•"/>
            </a:pPr>
            <a:r>
              <a:rPr lang="en-US" dirty="0" smtClean="0"/>
              <a:t>Telehealth strategic planning</a:t>
            </a:r>
          </a:p>
          <a:p>
            <a:pPr marL="342900" indent="-342900">
              <a:buFont typeface="Arial" panose="020B0604020202020204" pitchFamily="34" charset="0"/>
              <a:buChar char="•"/>
            </a:pPr>
            <a:r>
              <a:rPr lang="en-US" dirty="0" smtClean="0"/>
              <a:t>Telehealth service development</a:t>
            </a:r>
          </a:p>
          <a:p>
            <a:pPr marL="342900" indent="-342900">
              <a:buFont typeface="Arial" panose="020B0604020202020204" pitchFamily="34" charset="0"/>
              <a:buChar char="•"/>
            </a:pPr>
            <a:r>
              <a:rPr lang="en-US" dirty="0" smtClean="0"/>
              <a:t>Contracting and legal issues</a:t>
            </a:r>
          </a:p>
          <a:p>
            <a:pPr marL="342900" indent="-342900">
              <a:buFont typeface="Arial" panose="020B0604020202020204" pitchFamily="34" charset="0"/>
              <a:buChar char="•"/>
            </a:pPr>
            <a:r>
              <a:rPr lang="en-US" dirty="0" smtClean="0"/>
              <a:t>Credentialing</a:t>
            </a:r>
          </a:p>
          <a:p>
            <a:pPr marL="342900" indent="-342900">
              <a:buFont typeface="Arial" panose="020B0604020202020204" pitchFamily="34" charset="0"/>
              <a:buChar char="•"/>
            </a:pPr>
            <a:r>
              <a:rPr lang="en-US" dirty="0" smtClean="0"/>
              <a:t>Equipment procurement and training</a:t>
            </a:r>
          </a:p>
          <a:p>
            <a:pPr marL="342900" indent="-342900">
              <a:buFont typeface="Arial" panose="020B0604020202020204" pitchFamily="34" charset="0"/>
              <a:buChar char="•"/>
            </a:pPr>
            <a:r>
              <a:rPr lang="en-US" dirty="0" smtClean="0"/>
              <a:t>Compliance and billing issues</a:t>
            </a:r>
          </a:p>
          <a:p>
            <a:pPr marL="342900" indent="-342900">
              <a:buFont typeface="Arial" panose="020B0604020202020204" pitchFamily="34" charset="0"/>
              <a:buChar char="•"/>
            </a:pPr>
            <a:r>
              <a:rPr lang="en-US" dirty="0" smtClean="0"/>
              <a:t>Workflow creation</a:t>
            </a:r>
          </a:p>
          <a:p>
            <a:pPr marL="342900" indent="-342900">
              <a:buFont typeface="Arial" panose="020B0604020202020204" pitchFamily="34" charset="0"/>
              <a:buChar char="•"/>
            </a:pPr>
            <a:r>
              <a:rPr lang="en-US" dirty="0" smtClean="0"/>
              <a:t>External site relations</a:t>
            </a:r>
          </a:p>
          <a:p>
            <a:endParaRPr lang="en-US" dirty="0" smtClean="0"/>
          </a:p>
        </p:txBody>
      </p:sp>
      <p:sp>
        <p:nvSpPr>
          <p:cNvPr id="4" name="Title 1"/>
          <p:cNvSpPr>
            <a:spLocks noGrp="1"/>
          </p:cNvSpPr>
          <p:nvPr>
            <p:ph type="title"/>
          </p:nvPr>
        </p:nvSpPr>
        <p:spPr/>
        <p:txBody>
          <a:bodyPr>
            <a:normAutofit/>
          </a:bodyPr>
          <a:lstStyle/>
          <a:p>
            <a:pPr lvl="0" algn="ctr">
              <a:spcBef>
                <a:spcPct val="20000"/>
              </a:spcBef>
            </a:pPr>
            <a:r>
              <a:rPr lang="en-US" b="1" dirty="0" smtClean="0">
                <a:solidFill>
                  <a:srgbClr val="172E6F"/>
                </a:solidFill>
              </a:rPr>
              <a:t>Center for Telehealth</a:t>
            </a:r>
            <a:br>
              <a:rPr lang="en-US" b="1" dirty="0" smtClean="0">
                <a:solidFill>
                  <a:srgbClr val="172E6F"/>
                </a:solidFill>
              </a:rPr>
            </a:br>
            <a:r>
              <a:rPr lang="en-US" sz="1600" b="1" spc="-20" dirty="0">
                <a:solidFill>
                  <a:srgbClr val="14726C"/>
                </a:solidFill>
                <a:ea typeface="+mn-ea"/>
                <a:cs typeface="+mn-cs"/>
              </a:rPr>
              <a:t>“Telehealth for efficient, effective care</a:t>
            </a:r>
            <a:r>
              <a:rPr lang="en-US" sz="1600" b="1" spc="-20" dirty="0" smtClean="0">
                <a:solidFill>
                  <a:srgbClr val="14726C"/>
                </a:solidFill>
                <a:ea typeface="+mn-ea"/>
                <a:cs typeface="+mn-cs"/>
              </a:rPr>
              <a:t>”</a:t>
            </a:r>
            <a:endParaRPr lang="en-US" sz="16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6702" y="1610284"/>
            <a:ext cx="5591139" cy="3701945"/>
          </a:xfrm>
          <a:prstGeom prst="rect">
            <a:avLst/>
          </a:prstGeom>
        </p:spPr>
      </p:pic>
      <p:sp>
        <p:nvSpPr>
          <p:cNvPr id="6" name="Content Placeholder 2"/>
          <p:cNvSpPr txBox="1">
            <a:spLocks/>
          </p:cNvSpPr>
          <p:nvPr/>
        </p:nvSpPr>
        <p:spPr>
          <a:xfrm>
            <a:off x="6076702" y="5424702"/>
            <a:ext cx="5591139" cy="407857"/>
          </a:xfrm>
          <a:prstGeom prst="rect">
            <a:avLst/>
          </a:prstGeom>
        </p:spPr>
        <p:txBody>
          <a:bodyPr vert="horz" lIns="91440" tIns="45720" rIns="91440" bIns="45720" rtlCol="0">
            <a:normAutofit/>
          </a:bodyPr>
          <a:lstStyle>
            <a:lvl1pPr marL="0" indent="0" algn="l" defTabSz="914400" rtl="0" eaLnBrk="1" latinLnBrk="0" hangingPunct="1">
              <a:spcBef>
                <a:spcPct val="20000"/>
              </a:spcBef>
              <a:buClr>
                <a:srgbClr val="005288"/>
              </a:buClr>
              <a:buSzPct val="120000"/>
              <a:buFontTx/>
              <a:buNone/>
              <a:defRPr sz="2200" kern="1200" spc="-20" baseline="0">
                <a:solidFill>
                  <a:schemeClr val="accent6"/>
                </a:solidFill>
                <a:latin typeface="+mn-lt"/>
                <a:ea typeface="+mn-ea"/>
                <a:cs typeface="+mn-cs"/>
              </a:defRPr>
            </a:lvl1pPr>
            <a:lvl2pPr marL="457200" indent="-228600" algn="l" defTabSz="914400" rtl="0" eaLnBrk="1" latinLnBrk="0" hangingPunct="1">
              <a:spcBef>
                <a:spcPct val="20000"/>
              </a:spcBef>
              <a:buClr>
                <a:srgbClr val="49948E"/>
              </a:buClr>
              <a:buSzPct val="100000"/>
              <a:buFont typeface="Arial Black" panose="020B0A04020102020204" pitchFamily="34" charset="0"/>
              <a:buChar char="›"/>
              <a:tabLst>
                <a:tab pos="457200" algn="l"/>
              </a:tabLst>
              <a:defRPr sz="2000" kern="1200" spc="-20" baseline="0">
                <a:solidFill>
                  <a:srgbClr val="516F81"/>
                </a:solidFill>
                <a:latin typeface="+mn-lt"/>
                <a:ea typeface="+mn-ea"/>
                <a:cs typeface="+mn-cs"/>
              </a:defRPr>
            </a:lvl2pPr>
            <a:lvl3pPr marL="914400" indent="-228600" algn="l" defTabSz="914400" rtl="0" eaLnBrk="1" latinLnBrk="0" hangingPunct="1">
              <a:spcBef>
                <a:spcPct val="20000"/>
              </a:spcBef>
              <a:buClr>
                <a:srgbClr val="49948E"/>
              </a:buClr>
              <a:buFont typeface="Arial Black" panose="020B0A04020102020204" pitchFamily="34" charset="0"/>
              <a:buChar char="›"/>
              <a:tabLst>
                <a:tab pos="457200" algn="l"/>
              </a:tabLst>
              <a:defRPr sz="2000" kern="1200" spc="-20" baseline="0">
                <a:solidFill>
                  <a:srgbClr val="516F81"/>
                </a:solidFill>
                <a:latin typeface="+mn-lt"/>
                <a:ea typeface="+mn-ea"/>
                <a:cs typeface="+mn-cs"/>
              </a:defRPr>
            </a:lvl3pPr>
            <a:lvl4pPr marL="13716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4pPr>
            <a:lvl5pPr marL="18288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b="1" i="1" dirty="0" smtClean="0"/>
              <a:t>Executive Medical Director:   Dr. Jimmy McElligott</a:t>
            </a:r>
          </a:p>
          <a:p>
            <a:endParaRPr lang="en-US" dirty="0" smtClean="0"/>
          </a:p>
        </p:txBody>
      </p:sp>
    </p:spTree>
    <p:extLst>
      <p:ext uri="{BB962C8B-B14F-4D97-AF65-F5344CB8AC3E}">
        <p14:creationId xmlns:p14="http://schemas.microsoft.com/office/powerpoint/2010/main" val="2428081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3A0605D-B48C-E448-AF57-56B8D564A343}"/>
              </a:ext>
            </a:extLst>
          </p:cNvPr>
          <p:cNvSpPr>
            <a:spLocks noGrp="1"/>
          </p:cNvSpPr>
          <p:nvPr>
            <p:ph type="ctrTitle"/>
          </p:nvPr>
        </p:nvSpPr>
        <p:spPr>
          <a:xfrm>
            <a:off x="466043" y="102796"/>
            <a:ext cx="11461897" cy="1002990"/>
          </a:xfrm>
        </p:spPr>
        <p:txBody>
          <a:bodyPr>
            <a:normAutofit/>
          </a:bodyPr>
          <a:lstStyle/>
          <a:p>
            <a:r>
              <a:rPr lang="en-US" sz="3000" b="1" dirty="0"/>
              <a:t>Processes to be Navigated in Telehealth Service Development</a:t>
            </a:r>
          </a:p>
        </p:txBody>
      </p:sp>
      <p:pic>
        <p:nvPicPr>
          <p:cNvPr id="7" name="Picture 2" descr="http://www.techhealthperspectives.com/files/2013/06/wall1.jpg">
            <a:extLst>
              <a:ext uri="{FF2B5EF4-FFF2-40B4-BE49-F238E27FC236}">
                <a16:creationId xmlns="" xmlns:a16="http://schemas.microsoft.com/office/drawing/2014/main" id="{217D0F23-3635-3E46-9B95-CB0E9996E6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4" t="24830" r="-1324" b="5932"/>
          <a:stretch/>
        </p:blipFill>
        <p:spPr bwMode="auto">
          <a:xfrm>
            <a:off x="0" y="1362807"/>
            <a:ext cx="12393984" cy="549519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 xmlns:a16="http://schemas.microsoft.com/office/drawing/2014/main" id="{CF0923E2-93CB-2541-A58A-01AA9FA1D4E2}"/>
              </a:ext>
            </a:extLst>
          </p:cNvPr>
          <p:cNvSpPr txBox="1">
            <a:spLocks/>
          </p:cNvSpPr>
          <p:nvPr/>
        </p:nvSpPr>
        <p:spPr>
          <a:xfrm rot="360000">
            <a:off x="4663634" y="4219621"/>
            <a:ext cx="4581979" cy="953273"/>
          </a:xfrm>
          <a:prstGeom prst="rect">
            <a:avLst/>
          </a:prstGeom>
        </p:spPr>
        <p:txBody>
          <a:bodyPr vert="horz" lIns="121917" tIns="60958" rIns="121917" bIns="60958" rtlCol="0" anchor="ctr">
            <a:noAutofit/>
          </a:bodyPr>
          <a:lstStyle>
            <a:lvl1pPr algn="l" defTabSz="914400" rtl="0" eaLnBrk="1" latinLnBrk="0" hangingPunct="1">
              <a:spcBef>
                <a:spcPct val="0"/>
              </a:spcBef>
              <a:buNone/>
              <a:defRPr sz="3200" kern="1200">
                <a:solidFill>
                  <a:schemeClr val="tx1"/>
                </a:solidFill>
                <a:latin typeface="+mn-lt"/>
                <a:ea typeface="+mj-ea"/>
                <a:cs typeface="+mj-cs"/>
              </a:defRPr>
            </a:lvl1pPr>
          </a:lstStyle>
          <a:p>
            <a:pPr algn="ctr"/>
            <a:r>
              <a:rPr lang="en-US" b="1" dirty="0"/>
              <a:t>Technology</a:t>
            </a:r>
          </a:p>
        </p:txBody>
      </p:sp>
      <p:sp>
        <p:nvSpPr>
          <p:cNvPr id="11" name="Title 1">
            <a:extLst>
              <a:ext uri="{FF2B5EF4-FFF2-40B4-BE49-F238E27FC236}">
                <a16:creationId xmlns="" xmlns:a16="http://schemas.microsoft.com/office/drawing/2014/main" id="{EB7F6F79-82B6-414C-A38E-6287E00BE040}"/>
              </a:ext>
            </a:extLst>
          </p:cNvPr>
          <p:cNvSpPr txBox="1">
            <a:spLocks/>
          </p:cNvSpPr>
          <p:nvPr/>
        </p:nvSpPr>
        <p:spPr>
          <a:xfrm rot="600000">
            <a:off x="6041877" y="2463865"/>
            <a:ext cx="4259619" cy="891175"/>
          </a:xfrm>
          <a:prstGeom prst="rect">
            <a:avLst/>
          </a:prstGeom>
        </p:spPr>
        <p:txBody>
          <a:bodyPr vert="horz" lIns="121917" tIns="60958" rIns="121917" bIns="60958" rtlCol="0" anchor="ctr">
            <a:noAutofit/>
          </a:bodyPr>
          <a:lstStyle>
            <a:lvl1pPr algn="l" defTabSz="914400" rtl="0" eaLnBrk="1" latinLnBrk="0" hangingPunct="1">
              <a:spcBef>
                <a:spcPct val="0"/>
              </a:spcBef>
              <a:buNone/>
              <a:defRPr sz="3200" kern="1200">
                <a:solidFill>
                  <a:schemeClr val="tx1"/>
                </a:solidFill>
                <a:latin typeface="+mn-lt"/>
                <a:ea typeface="+mj-ea"/>
                <a:cs typeface="+mj-cs"/>
              </a:defRPr>
            </a:lvl1pPr>
          </a:lstStyle>
          <a:p>
            <a:pPr algn="ctr"/>
            <a:r>
              <a:rPr lang="en-US" b="1" dirty="0"/>
              <a:t>Reimbursement</a:t>
            </a:r>
          </a:p>
        </p:txBody>
      </p:sp>
      <p:sp>
        <p:nvSpPr>
          <p:cNvPr id="12" name="Title 1">
            <a:extLst>
              <a:ext uri="{FF2B5EF4-FFF2-40B4-BE49-F238E27FC236}">
                <a16:creationId xmlns="" xmlns:a16="http://schemas.microsoft.com/office/drawing/2014/main" id="{F5A4FE41-AA04-CB4A-92AF-A7558ED02DD7}"/>
              </a:ext>
            </a:extLst>
          </p:cNvPr>
          <p:cNvSpPr txBox="1">
            <a:spLocks/>
          </p:cNvSpPr>
          <p:nvPr/>
        </p:nvSpPr>
        <p:spPr>
          <a:xfrm rot="-600000">
            <a:off x="3998025" y="2736871"/>
            <a:ext cx="3997667" cy="922761"/>
          </a:xfrm>
          <a:prstGeom prst="rect">
            <a:avLst/>
          </a:prstGeom>
        </p:spPr>
        <p:txBody>
          <a:bodyPr vert="horz" lIns="121917" tIns="60958" rIns="121917" bIns="60958" rtlCol="0" anchor="ctr">
            <a:noAutofit/>
          </a:bodyPr>
          <a:lstStyle>
            <a:lvl1pPr algn="l" defTabSz="914400" rtl="0" eaLnBrk="1" latinLnBrk="0" hangingPunct="1">
              <a:spcBef>
                <a:spcPct val="0"/>
              </a:spcBef>
              <a:buNone/>
              <a:defRPr sz="3200" kern="1200">
                <a:solidFill>
                  <a:schemeClr val="tx1"/>
                </a:solidFill>
                <a:latin typeface="+mn-lt"/>
                <a:ea typeface="+mj-ea"/>
                <a:cs typeface="+mj-cs"/>
              </a:defRPr>
            </a:lvl1pPr>
          </a:lstStyle>
          <a:p>
            <a:pPr algn="ctr"/>
            <a:r>
              <a:rPr lang="en-US" b="1" dirty="0"/>
              <a:t>Protocols</a:t>
            </a:r>
          </a:p>
        </p:txBody>
      </p:sp>
      <p:sp>
        <p:nvSpPr>
          <p:cNvPr id="14" name="Title 1">
            <a:extLst>
              <a:ext uri="{FF2B5EF4-FFF2-40B4-BE49-F238E27FC236}">
                <a16:creationId xmlns="" xmlns:a16="http://schemas.microsoft.com/office/drawing/2014/main" id="{AA6EB884-83F0-F74D-983F-7ED09465228E}"/>
              </a:ext>
            </a:extLst>
          </p:cNvPr>
          <p:cNvSpPr txBox="1">
            <a:spLocks/>
          </p:cNvSpPr>
          <p:nvPr/>
        </p:nvSpPr>
        <p:spPr>
          <a:xfrm>
            <a:off x="5636780" y="3384407"/>
            <a:ext cx="3216536" cy="1015988"/>
          </a:xfrm>
          <a:prstGeom prst="rect">
            <a:avLst/>
          </a:prstGeom>
        </p:spPr>
        <p:txBody>
          <a:bodyPr vert="horz" lIns="121917" tIns="60958" rIns="121917" bIns="60958" rtlCol="0" anchor="ctr">
            <a:noAutofit/>
          </a:bodyPr>
          <a:lstStyle>
            <a:lvl1pPr algn="l" defTabSz="914400" rtl="0" eaLnBrk="1" latinLnBrk="0" hangingPunct="1">
              <a:spcBef>
                <a:spcPct val="0"/>
              </a:spcBef>
              <a:buNone/>
              <a:defRPr sz="3200" kern="1200">
                <a:solidFill>
                  <a:schemeClr val="tx1"/>
                </a:solidFill>
                <a:latin typeface="+mn-lt"/>
                <a:ea typeface="+mj-ea"/>
                <a:cs typeface="+mj-cs"/>
              </a:defRPr>
            </a:lvl1pPr>
          </a:lstStyle>
          <a:p>
            <a:pPr algn="ctr"/>
            <a:r>
              <a:rPr lang="en-US" b="1"/>
              <a:t>Strategy</a:t>
            </a:r>
          </a:p>
        </p:txBody>
      </p:sp>
      <p:sp>
        <p:nvSpPr>
          <p:cNvPr id="15" name="Title 1">
            <a:extLst>
              <a:ext uri="{FF2B5EF4-FFF2-40B4-BE49-F238E27FC236}">
                <a16:creationId xmlns="" xmlns:a16="http://schemas.microsoft.com/office/drawing/2014/main" id="{CCC56208-DD1E-7747-9445-40C4FF27D74B}"/>
              </a:ext>
            </a:extLst>
          </p:cNvPr>
          <p:cNvSpPr txBox="1">
            <a:spLocks/>
          </p:cNvSpPr>
          <p:nvPr/>
        </p:nvSpPr>
        <p:spPr>
          <a:xfrm>
            <a:off x="3527357" y="1531983"/>
            <a:ext cx="3569747" cy="1137625"/>
          </a:xfrm>
          <a:prstGeom prst="rect">
            <a:avLst/>
          </a:prstGeom>
        </p:spPr>
        <p:txBody>
          <a:bodyPr vert="horz" lIns="121917" tIns="60958" rIns="121917" bIns="60958" rtlCol="0" anchor="ctr">
            <a:noAutofit/>
          </a:bodyPr>
          <a:lstStyle>
            <a:lvl1pPr algn="l" defTabSz="914400" rtl="0" eaLnBrk="1" latinLnBrk="0" hangingPunct="1">
              <a:spcBef>
                <a:spcPct val="0"/>
              </a:spcBef>
              <a:buNone/>
              <a:defRPr sz="3200" kern="1200">
                <a:solidFill>
                  <a:schemeClr val="tx1"/>
                </a:solidFill>
                <a:latin typeface="+mn-lt"/>
                <a:ea typeface="+mj-ea"/>
                <a:cs typeface="+mj-cs"/>
              </a:defRPr>
            </a:lvl1pPr>
          </a:lstStyle>
          <a:p>
            <a:pPr algn="ctr"/>
            <a:r>
              <a:rPr lang="en-US" b="1" dirty="0"/>
              <a:t>Procurement</a:t>
            </a:r>
          </a:p>
        </p:txBody>
      </p:sp>
      <p:sp>
        <p:nvSpPr>
          <p:cNvPr id="16" name="Title 1">
            <a:extLst>
              <a:ext uri="{FF2B5EF4-FFF2-40B4-BE49-F238E27FC236}">
                <a16:creationId xmlns="" xmlns:a16="http://schemas.microsoft.com/office/drawing/2014/main" id="{8D23DE4F-26AE-414C-A2D7-68002B763804}"/>
              </a:ext>
            </a:extLst>
          </p:cNvPr>
          <p:cNvSpPr txBox="1">
            <a:spLocks/>
          </p:cNvSpPr>
          <p:nvPr/>
        </p:nvSpPr>
        <p:spPr>
          <a:xfrm>
            <a:off x="1177556" y="2258959"/>
            <a:ext cx="5023015" cy="1078981"/>
          </a:xfrm>
          <a:prstGeom prst="rect">
            <a:avLst/>
          </a:prstGeom>
        </p:spPr>
        <p:txBody>
          <a:bodyPr vert="horz" lIns="121917" tIns="60958" rIns="121917" bIns="60958" rtlCol="0" anchor="ctr">
            <a:noAutofit/>
          </a:bodyPr>
          <a:lstStyle>
            <a:lvl1pPr algn="l" defTabSz="914400" rtl="0" eaLnBrk="1" latinLnBrk="0" hangingPunct="1">
              <a:spcBef>
                <a:spcPct val="0"/>
              </a:spcBef>
              <a:buNone/>
              <a:defRPr sz="3200" kern="1200">
                <a:solidFill>
                  <a:schemeClr val="tx1"/>
                </a:solidFill>
                <a:latin typeface="+mn-lt"/>
                <a:ea typeface="+mj-ea"/>
                <a:cs typeface="+mj-cs"/>
              </a:defRPr>
            </a:lvl1pPr>
          </a:lstStyle>
          <a:p>
            <a:pPr algn="ctr"/>
            <a:r>
              <a:rPr lang="en-US" b="1" dirty="0"/>
              <a:t>Compliance</a:t>
            </a:r>
          </a:p>
        </p:txBody>
      </p:sp>
      <p:sp>
        <p:nvSpPr>
          <p:cNvPr id="17" name="Title 1">
            <a:extLst>
              <a:ext uri="{FF2B5EF4-FFF2-40B4-BE49-F238E27FC236}">
                <a16:creationId xmlns="" xmlns:a16="http://schemas.microsoft.com/office/drawing/2014/main" id="{02B8CA7C-5897-F245-956D-9A3E81D40CCF}"/>
              </a:ext>
            </a:extLst>
          </p:cNvPr>
          <p:cNvSpPr txBox="1">
            <a:spLocks/>
          </p:cNvSpPr>
          <p:nvPr/>
        </p:nvSpPr>
        <p:spPr>
          <a:xfrm>
            <a:off x="1083200" y="1255491"/>
            <a:ext cx="4239105" cy="1115735"/>
          </a:xfrm>
          <a:prstGeom prst="rect">
            <a:avLst/>
          </a:prstGeom>
        </p:spPr>
        <p:txBody>
          <a:bodyPr vert="horz" lIns="121917" tIns="60958" rIns="121917" bIns="60958" rtlCol="0" anchor="ctr">
            <a:noAutofit/>
          </a:bodyPr>
          <a:lstStyle>
            <a:lvl1pPr algn="l" defTabSz="914400" rtl="0" eaLnBrk="1" latinLnBrk="0" hangingPunct="1">
              <a:spcBef>
                <a:spcPct val="0"/>
              </a:spcBef>
              <a:buNone/>
              <a:defRPr sz="3200" kern="1200">
                <a:solidFill>
                  <a:schemeClr val="tx1"/>
                </a:solidFill>
                <a:latin typeface="+mn-lt"/>
                <a:ea typeface="+mj-ea"/>
                <a:cs typeface="+mj-cs"/>
              </a:defRPr>
            </a:lvl1pPr>
          </a:lstStyle>
          <a:p>
            <a:pPr algn="ctr"/>
            <a:r>
              <a:rPr lang="en-US" b="1" dirty="0"/>
              <a:t>Legal</a:t>
            </a:r>
          </a:p>
        </p:txBody>
      </p:sp>
      <p:sp>
        <p:nvSpPr>
          <p:cNvPr id="18" name="Title 1">
            <a:extLst>
              <a:ext uri="{FF2B5EF4-FFF2-40B4-BE49-F238E27FC236}">
                <a16:creationId xmlns="" xmlns:a16="http://schemas.microsoft.com/office/drawing/2014/main" id="{59A6488C-948E-5E4A-A73D-309A0F66E653}"/>
              </a:ext>
            </a:extLst>
          </p:cNvPr>
          <p:cNvSpPr txBox="1">
            <a:spLocks/>
          </p:cNvSpPr>
          <p:nvPr/>
        </p:nvSpPr>
        <p:spPr>
          <a:xfrm rot="-540000">
            <a:off x="1877564" y="3180289"/>
            <a:ext cx="3542031" cy="1008823"/>
          </a:xfrm>
          <a:prstGeom prst="rect">
            <a:avLst/>
          </a:prstGeom>
        </p:spPr>
        <p:txBody>
          <a:bodyPr vert="horz" lIns="121917" tIns="60958" rIns="121917" bIns="60958" rtlCol="0" anchor="ctr">
            <a:noAutofit/>
          </a:bodyPr>
          <a:lstStyle>
            <a:lvl1pPr algn="l" defTabSz="914400" rtl="0" eaLnBrk="1" latinLnBrk="0" hangingPunct="1">
              <a:spcBef>
                <a:spcPct val="0"/>
              </a:spcBef>
              <a:buNone/>
              <a:defRPr sz="3200" kern="1200">
                <a:solidFill>
                  <a:schemeClr val="tx1"/>
                </a:solidFill>
                <a:latin typeface="+mn-lt"/>
                <a:ea typeface="+mj-ea"/>
                <a:cs typeface="+mj-cs"/>
              </a:defRPr>
            </a:lvl1pPr>
          </a:lstStyle>
          <a:p>
            <a:pPr algn="ctr"/>
            <a:r>
              <a:rPr lang="en-US" b="1" dirty="0"/>
              <a:t>Workflows</a:t>
            </a:r>
          </a:p>
        </p:txBody>
      </p:sp>
      <p:sp>
        <p:nvSpPr>
          <p:cNvPr id="19" name="Title 1">
            <a:extLst>
              <a:ext uri="{FF2B5EF4-FFF2-40B4-BE49-F238E27FC236}">
                <a16:creationId xmlns="" xmlns:a16="http://schemas.microsoft.com/office/drawing/2014/main" id="{5636E85E-0A7E-7849-8016-C3D42FC60A7B}"/>
              </a:ext>
            </a:extLst>
          </p:cNvPr>
          <p:cNvSpPr txBox="1">
            <a:spLocks/>
          </p:cNvSpPr>
          <p:nvPr/>
        </p:nvSpPr>
        <p:spPr>
          <a:xfrm rot="120000">
            <a:off x="2460801" y="4169546"/>
            <a:ext cx="4075941" cy="1169443"/>
          </a:xfrm>
          <a:prstGeom prst="rect">
            <a:avLst/>
          </a:prstGeom>
        </p:spPr>
        <p:txBody>
          <a:bodyPr vert="horz" lIns="121917" tIns="60958" rIns="121917" bIns="60958" rtlCol="0" anchor="ctr">
            <a:noAutofit/>
          </a:bodyPr>
          <a:lstStyle>
            <a:lvl1pPr algn="l" defTabSz="914400" rtl="0" eaLnBrk="1" latinLnBrk="0" hangingPunct="1">
              <a:spcBef>
                <a:spcPct val="0"/>
              </a:spcBef>
              <a:buNone/>
              <a:defRPr sz="3200" kern="1200">
                <a:solidFill>
                  <a:schemeClr val="tx1"/>
                </a:solidFill>
                <a:latin typeface="+mn-lt"/>
                <a:ea typeface="+mj-ea"/>
                <a:cs typeface="+mj-cs"/>
              </a:defRPr>
            </a:lvl1pPr>
          </a:lstStyle>
          <a:p>
            <a:pPr algn="ctr"/>
            <a:r>
              <a:rPr lang="en-US" b="1" dirty="0"/>
              <a:t>Partnerships</a:t>
            </a:r>
          </a:p>
        </p:txBody>
      </p:sp>
      <p:sp>
        <p:nvSpPr>
          <p:cNvPr id="20" name="Title 1">
            <a:extLst>
              <a:ext uri="{FF2B5EF4-FFF2-40B4-BE49-F238E27FC236}">
                <a16:creationId xmlns="" xmlns:a16="http://schemas.microsoft.com/office/drawing/2014/main" id="{DDBFF1D7-5C59-6348-9E3A-4452E650E034}"/>
              </a:ext>
            </a:extLst>
          </p:cNvPr>
          <p:cNvSpPr txBox="1">
            <a:spLocks/>
          </p:cNvSpPr>
          <p:nvPr/>
        </p:nvSpPr>
        <p:spPr>
          <a:xfrm>
            <a:off x="6200571" y="1431277"/>
            <a:ext cx="4239105" cy="1115735"/>
          </a:xfrm>
          <a:prstGeom prst="rect">
            <a:avLst/>
          </a:prstGeom>
        </p:spPr>
        <p:txBody>
          <a:bodyPr vert="horz" lIns="121917" tIns="60958" rIns="121917" bIns="60958" rtlCol="0" anchor="ctr">
            <a:noAutofit/>
          </a:bodyPr>
          <a:lstStyle>
            <a:lvl1pPr algn="l" defTabSz="914400" rtl="0" eaLnBrk="1" latinLnBrk="0" hangingPunct="1">
              <a:spcBef>
                <a:spcPct val="0"/>
              </a:spcBef>
              <a:buNone/>
              <a:defRPr sz="3200" kern="1200">
                <a:solidFill>
                  <a:schemeClr val="tx1"/>
                </a:solidFill>
                <a:latin typeface="+mn-lt"/>
                <a:ea typeface="+mj-ea"/>
                <a:cs typeface="+mj-cs"/>
              </a:defRPr>
            </a:lvl1pPr>
          </a:lstStyle>
          <a:p>
            <a:pPr algn="ctr"/>
            <a:r>
              <a:rPr lang="en-US" b="1" dirty="0"/>
              <a:t>Provider engagement</a:t>
            </a:r>
          </a:p>
        </p:txBody>
      </p:sp>
      <p:sp>
        <p:nvSpPr>
          <p:cNvPr id="21" name="Title 1">
            <a:extLst>
              <a:ext uri="{FF2B5EF4-FFF2-40B4-BE49-F238E27FC236}">
                <a16:creationId xmlns="" xmlns:a16="http://schemas.microsoft.com/office/drawing/2014/main" id="{C39FEC70-5F14-5946-B8AE-A9FEDC866172}"/>
              </a:ext>
            </a:extLst>
          </p:cNvPr>
          <p:cNvSpPr txBox="1">
            <a:spLocks/>
          </p:cNvSpPr>
          <p:nvPr/>
        </p:nvSpPr>
        <p:spPr>
          <a:xfrm rot="360000">
            <a:off x="3240025" y="3523081"/>
            <a:ext cx="4581979" cy="953273"/>
          </a:xfrm>
          <a:prstGeom prst="rect">
            <a:avLst/>
          </a:prstGeom>
        </p:spPr>
        <p:txBody>
          <a:bodyPr vert="horz" lIns="121917" tIns="60958" rIns="121917" bIns="60958" rtlCol="0" anchor="ctr">
            <a:noAutofit/>
          </a:bodyPr>
          <a:lstStyle>
            <a:lvl1pPr algn="l" defTabSz="914400" rtl="0" eaLnBrk="1" latinLnBrk="0" hangingPunct="1">
              <a:spcBef>
                <a:spcPct val="0"/>
              </a:spcBef>
              <a:buNone/>
              <a:defRPr sz="3200" kern="1200">
                <a:solidFill>
                  <a:schemeClr val="tx1"/>
                </a:solidFill>
                <a:latin typeface="+mn-lt"/>
                <a:ea typeface="+mj-ea"/>
                <a:cs typeface="+mj-cs"/>
              </a:defRPr>
            </a:lvl1pPr>
          </a:lstStyle>
          <a:p>
            <a:pPr algn="ctr"/>
            <a:r>
              <a:rPr lang="en-US" b="1"/>
              <a:t>Training</a:t>
            </a:r>
          </a:p>
        </p:txBody>
      </p:sp>
    </p:spTree>
    <p:extLst>
      <p:ext uri="{BB962C8B-B14F-4D97-AF65-F5344CB8AC3E}">
        <p14:creationId xmlns:p14="http://schemas.microsoft.com/office/powerpoint/2010/main" val="227111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25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12"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1" fill="hold" grpId="0" nodeType="afterEffect">
                                  <p:stCondLst>
                                    <p:cond delay="75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0-#ppt_h/2"/>
                                          </p:val>
                                        </p:tav>
                                        <p:tav tm="100000">
                                          <p:val>
                                            <p:strVal val="#ppt_y"/>
                                          </p:val>
                                        </p:tav>
                                      </p:tavLst>
                                    </p:anim>
                                  </p:childTnLst>
                                </p:cTn>
                              </p:par>
                            </p:childTnLst>
                          </p:cTn>
                        </p:par>
                        <p:par>
                          <p:cTn id="34" fill="hold">
                            <p:stCondLst>
                              <p:cond delay="4750"/>
                            </p:stCondLst>
                            <p:childTnLst>
                              <p:par>
                                <p:cTn id="35" presetID="2" presetClass="entr" presetSubtype="6" fill="hold" grpId="0" nodeType="afterEffect">
                                  <p:stCondLst>
                                    <p:cond delay="7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6000"/>
                            </p:stCondLst>
                            <p:childTnLst>
                              <p:par>
                                <p:cTn id="40" presetID="2" presetClass="entr" presetSubtype="4" fill="hold" grpId="0" nodeType="afterEffect">
                                  <p:stCondLst>
                                    <p:cond delay="75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7250"/>
                            </p:stCondLst>
                            <p:childTnLst>
                              <p:par>
                                <p:cTn id="45" presetID="2" presetClass="entr" presetSubtype="12" fill="hold" grpId="0" nodeType="afterEffect">
                                  <p:stCondLst>
                                    <p:cond delay="25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0-#ppt_w/2"/>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par>
                          <p:cTn id="49" fill="hold">
                            <p:stCondLst>
                              <p:cond delay="8000"/>
                            </p:stCondLst>
                            <p:childTnLst>
                              <p:par>
                                <p:cTn id="50" presetID="2" presetClass="entr" presetSubtype="6" fill="hold" grpId="0" nodeType="afterEffect">
                                  <p:stCondLst>
                                    <p:cond delay="75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1+#ppt_w/2"/>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childTnLst>
                          </p:cTn>
                        </p:par>
                        <p:par>
                          <p:cTn id="54" fill="hold">
                            <p:stCondLst>
                              <p:cond delay="9250"/>
                            </p:stCondLst>
                            <p:childTnLst>
                              <p:par>
                                <p:cTn id="55" presetID="2" presetClass="entr" presetSubtype="12" fill="hold" grpId="0" nodeType="afterEffect">
                                  <p:stCondLst>
                                    <p:cond delay="25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0-#ppt_w/2"/>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F4A87A4-CED5-6F4E-905B-97067E8F5A1C}"/>
              </a:ext>
            </a:extLst>
          </p:cNvPr>
          <p:cNvSpPr>
            <a:spLocks noGrp="1"/>
          </p:cNvSpPr>
          <p:nvPr>
            <p:ph type="title"/>
          </p:nvPr>
        </p:nvSpPr>
        <p:spPr/>
        <p:txBody>
          <a:bodyPr>
            <a:normAutofit/>
          </a:bodyPr>
          <a:lstStyle/>
          <a:p>
            <a:r>
              <a:rPr lang="en-US" sz="3600" b="1" dirty="0"/>
              <a:t>Telehealth Implementation Challenges</a:t>
            </a:r>
            <a:endParaRPr lang="en-US" sz="3600" b="1" baseline="30000" dirty="0"/>
          </a:p>
        </p:txBody>
      </p:sp>
      <p:sp>
        <p:nvSpPr>
          <p:cNvPr id="5" name="TextBox 4">
            <a:extLst>
              <a:ext uri="{FF2B5EF4-FFF2-40B4-BE49-F238E27FC236}">
                <a16:creationId xmlns="" xmlns:a16="http://schemas.microsoft.com/office/drawing/2014/main" id="{14D29223-E955-8D46-B020-A5B1AD24F385}"/>
              </a:ext>
            </a:extLst>
          </p:cNvPr>
          <p:cNvSpPr txBox="1"/>
          <p:nvPr/>
        </p:nvSpPr>
        <p:spPr>
          <a:xfrm>
            <a:off x="5912122" y="1709081"/>
            <a:ext cx="2340864" cy="984881"/>
          </a:xfrm>
          <a:prstGeom prst="rect">
            <a:avLst/>
          </a:prstGeom>
          <a:solidFill>
            <a:srgbClr val="172E6F"/>
          </a:solidFill>
        </p:spPr>
        <p:txBody>
          <a:bodyPr wrap="square" lIns="121917" tIns="60958" rIns="121917" bIns="60958" rtlCol="0" anchor="ctr" anchorCtr="1">
            <a:spAutoFit/>
          </a:bodyPr>
          <a:lstStyle/>
          <a:p>
            <a:pPr algn="ctr"/>
            <a:r>
              <a:rPr lang="en-US" sz="2800" dirty="0">
                <a:solidFill>
                  <a:schemeClr val="bg1"/>
                </a:solidFill>
              </a:rPr>
              <a:t>Resource Intensive</a:t>
            </a:r>
          </a:p>
        </p:txBody>
      </p:sp>
      <p:sp>
        <p:nvSpPr>
          <p:cNvPr id="6" name="TextBox 5">
            <a:extLst>
              <a:ext uri="{FF2B5EF4-FFF2-40B4-BE49-F238E27FC236}">
                <a16:creationId xmlns="" xmlns:a16="http://schemas.microsoft.com/office/drawing/2014/main" id="{547AC20B-55D7-3C44-BA2C-A74E5A7AF3C0}"/>
              </a:ext>
            </a:extLst>
          </p:cNvPr>
          <p:cNvSpPr txBox="1"/>
          <p:nvPr/>
        </p:nvSpPr>
        <p:spPr>
          <a:xfrm>
            <a:off x="8252986" y="3351162"/>
            <a:ext cx="3114243" cy="984881"/>
          </a:xfrm>
          <a:prstGeom prst="rect">
            <a:avLst/>
          </a:prstGeom>
          <a:solidFill>
            <a:srgbClr val="172E6F"/>
          </a:solidFill>
        </p:spPr>
        <p:txBody>
          <a:bodyPr wrap="square" lIns="121917" tIns="60958" rIns="121917" bIns="60958" rtlCol="0" anchor="ctr" anchorCtr="1">
            <a:spAutoFit/>
          </a:bodyPr>
          <a:lstStyle/>
          <a:p>
            <a:pPr algn="ctr"/>
            <a:r>
              <a:rPr lang="en-US" sz="2800" dirty="0">
                <a:solidFill>
                  <a:schemeClr val="bg1"/>
                </a:solidFill>
              </a:rPr>
              <a:t>Assessment &amp; Evaluation</a:t>
            </a:r>
          </a:p>
        </p:txBody>
      </p:sp>
      <p:sp>
        <p:nvSpPr>
          <p:cNvPr id="7" name="TextBox 6">
            <a:extLst>
              <a:ext uri="{FF2B5EF4-FFF2-40B4-BE49-F238E27FC236}">
                <a16:creationId xmlns="" xmlns:a16="http://schemas.microsoft.com/office/drawing/2014/main" id="{46123671-E3BE-0642-A562-4803CC2EEBE6}"/>
              </a:ext>
            </a:extLst>
          </p:cNvPr>
          <p:cNvSpPr txBox="1"/>
          <p:nvPr/>
        </p:nvSpPr>
        <p:spPr>
          <a:xfrm>
            <a:off x="3044811" y="3351162"/>
            <a:ext cx="2846046" cy="1415768"/>
          </a:xfrm>
          <a:prstGeom prst="rect">
            <a:avLst/>
          </a:prstGeom>
          <a:solidFill>
            <a:srgbClr val="172E6F"/>
          </a:solidFill>
        </p:spPr>
        <p:txBody>
          <a:bodyPr wrap="square" lIns="121917" tIns="60958" rIns="121917" bIns="60958" rtlCol="0" anchor="ctr" anchorCtr="1">
            <a:spAutoFit/>
          </a:bodyPr>
          <a:lstStyle/>
          <a:p>
            <a:pPr algn="ctr"/>
            <a:r>
              <a:rPr lang="en-US" sz="2800" dirty="0">
                <a:solidFill>
                  <a:schemeClr val="bg1"/>
                </a:solidFill>
              </a:rPr>
              <a:t>Insufficient Planning &amp; Best Practices</a:t>
            </a:r>
          </a:p>
        </p:txBody>
      </p:sp>
      <p:sp>
        <p:nvSpPr>
          <p:cNvPr id="8" name="TextBox 7">
            <a:extLst>
              <a:ext uri="{FF2B5EF4-FFF2-40B4-BE49-F238E27FC236}">
                <a16:creationId xmlns="" xmlns:a16="http://schemas.microsoft.com/office/drawing/2014/main" id="{B770A8DA-07EC-4F43-A22F-E37BA449D206}"/>
              </a:ext>
            </a:extLst>
          </p:cNvPr>
          <p:cNvSpPr txBox="1"/>
          <p:nvPr/>
        </p:nvSpPr>
        <p:spPr>
          <a:xfrm>
            <a:off x="340241" y="2055798"/>
            <a:ext cx="2340864" cy="984881"/>
          </a:xfrm>
          <a:prstGeom prst="rect">
            <a:avLst/>
          </a:prstGeom>
          <a:solidFill>
            <a:srgbClr val="172E6F"/>
          </a:solidFill>
        </p:spPr>
        <p:txBody>
          <a:bodyPr wrap="square" lIns="121917" tIns="60958" rIns="121917" bIns="60958" rtlCol="0" anchor="ctr" anchorCtr="1">
            <a:spAutoFit/>
          </a:bodyPr>
          <a:lstStyle/>
          <a:p>
            <a:pPr algn="ctr"/>
            <a:r>
              <a:rPr lang="en-US" sz="2800" dirty="0">
                <a:solidFill>
                  <a:schemeClr val="bg1"/>
                </a:solidFill>
              </a:rPr>
              <a:t>Increasing</a:t>
            </a:r>
            <a:r>
              <a:rPr lang="en-US" dirty="0">
                <a:solidFill>
                  <a:schemeClr val="bg1"/>
                </a:solidFill>
              </a:rPr>
              <a:t> </a:t>
            </a:r>
            <a:r>
              <a:rPr lang="en-US" sz="2800" dirty="0">
                <a:solidFill>
                  <a:schemeClr val="bg1"/>
                </a:solidFill>
              </a:rPr>
              <a:t>Demand</a:t>
            </a:r>
          </a:p>
        </p:txBody>
      </p:sp>
      <p:sp>
        <p:nvSpPr>
          <p:cNvPr id="2" name="Rectangle 1">
            <a:extLst>
              <a:ext uri="{FF2B5EF4-FFF2-40B4-BE49-F238E27FC236}">
                <a16:creationId xmlns="" xmlns:a16="http://schemas.microsoft.com/office/drawing/2014/main" id="{BFC5121D-E34C-2A49-9C38-AB0A587BAAD8}"/>
              </a:ext>
            </a:extLst>
          </p:cNvPr>
          <p:cNvSpPr/>
          <p:nvPr/>
        </p:nvSpPr>
        <p:spPr>
          <a:xfrm>
            <a:off x="340241" y="5525590"/>
            <a:ext cx="10625573" cy="677104"/>
          </a:xfrm>
          <a:prstGeom prst="rect">
            <a:avLst/>
          </a:prstGeom>
        </p:spPr>
        <p:txBody>
          <a:bodyPr wrap="square" lIns="121917" tIns="60958" rIns="121917" bIns="60958">
            <a:spAutoFit/>
          </a:bodyPr>
          <a:lstStyle/>
          <a:p>
            <a:pPr defTabSz="609585" eaLnBrk="0" hangingPunct="0">
              <a:spcBef>
                <a:spcPct val="30000"/>
              </a:spcBef>
              <a:defRPr/>
            </a:pPr>
            <a:r>
              <a:rPr lang="en-US" sz="1000" dirty="0" err="1"/>
              <a:t>Jennett</a:t>
            </a:r>
            <a:r>
              <a:rPr lang="en-US" sz="1000" dirty="0"/>
              <a:t>, P., et al. (2003). A study of a rural community’s readiness for telehealth. </a:t>
            </a:r>
            <a:r>
              <a:rPr lang="en-US" sz="1000" i="1" dirty="0"/>
              <a:t>J Telemedicine &amp; Telecare, </a:t>
            </a:r>
            <a:r>
              <a:rPr lang="en-US" sz="1000" dirty="0"/>
              <a:t>9:259-263.</a:t>
            </a:r>
          </a:p>
          <a:p>
            <a:pPr defTabSz="609585" eaLnBrk="0" hangingPunct="0">
              <a:spcBef>
                <a:spcPct val="30000"/>
              </a:spcBef>
              <a:defRPr/>
            </a:pPr>
            <a:r>
              <a:rPr lang="en-US" sz="1000" dirty="0"/>
              <a:t>McIntosh, E. &amp; Cairns, J. (1997). A framework for economic evaluation of telemedicine. </a:t>
            </a:r>
            <a:r>
              <a:rPr lang="en-US" sz="1000" i="1" dirty="0"/>
              <a:t>J Telemedicine &amp; Telecare, 3(3): 132-139.</a:t>
            </a:r>
          </a:p>
          <a:p>
            <a:pPr defTabSz="609585" eaLnBrk="0" hangingPunct="0">
              <a:spcBef>
                <a:spcPct val="30000"/>
              </a:spcBef>
              <a:defRPr/>
            </a:pPr>
            <a:r>
              <a:rPr lang="en-US" sz="1000" dirty="0"/>
              <a:t>Van </a:t>
            </a:r>
            <a:r>
              <a:rPr lang="en-US" sz="1000" dirty="0" err="1"/>
              <a:t>Dyk</a:t>
            </a:r>
            <a:r>
              <a:rPr lang="en-US" sz="1000" dirty="0"/>
              <a:t>, L. (2014). A review of the telehealth service implementation frameworks. </a:t>
            </a:r>
            <a:r>
              <a:rPr lang="en-US" sz="1000" i="1" dirty="0"/>
              <a:t>International Journal of Public Health, </a:t>
            </a:r>
            <a:r>
              <a:rPr lang="en-US" sz="1000" dirty="0"/>
              <a:t>11: 1279-1298.</a:t>
            </a:r>
          </a:p>
        </p:txBody>
      </p:sp>
    </p:spTree>
    <p:extLst>
      <p:ext uri="{BB962C8B-B14F-4D97-AF65-F5344CB8AC3E}">
        <p14:creationId xmlns:p14="http://schemas.microsoft.com/office/powerpoint/2010/main" val="121187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theme/theme1.xml><?xml version="1.0" encoding="utf-8"?>
<a:theme xmlns:a="http://schemas.openxmlformats.org/drawingml/2006/main" name="MUSCHEA_PPT_Template_WideScreen">
  <a:themeElements>
    <a:clrScheme name="MUSCHealth_digital">
      <a:dk1>
        <a:srgbClr val="005288"/>
      </a:dk1>
      <a:lt1>
        <a:sysClr val="window" lastClr="FFFFFF"/>
      </a:lt1>
      <a:dk2>
        <a:srgbClr val="41748D"/>
      </a:dk2>
      <a:lt2>
        <a:srgbClr val="67C9D0"/>
      </a:lt2>
      <a:accent1>
        <a:srgbClr val="7A99AC"/>
      </a:accent1>
      <a:accent2>
        <a:srgbClr val="BBDDE6"/>
      </a:accent2>
      <a:accent3>
        <a:srgbClr val="D57800"/>
      </a:accent3>
      <a:accent4>
        <a:srgbClr val="C1BB6B"/>
      </a:accent4>
      <a:accent5>
        <a:srgbClr val="8AB43D"/>
      </a:accent5>
      <a:accent6>
        <a:srgbClr val="14726C"/>
      </a:accent6>
      <a:hlink>
        <a:srgbClr val="49948E"/>
      </a:hlink>
      <a:folHlink>
        <a:srgbClr val="000000"/>
      </a:folHlink>
    </a:clrScheme>
    <a:fontScheme name="MUSC_Health_web_safe_fon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8" id="{588F6B95-122F-9448-B7C8-3DF8C89946EB}" vid="{FB5B0E11-3288-E946-A40D-FEA1FB1A62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MUSCHEA_PPT_Template_WideScreen</Template>
  <TotalTime>18475</TotalTime>
  <Words>1455</Words>
  <Application>Microsoft Office PowerPoint</Application>
  <PresentationFormat>Custom</PresentationFormat>
  <Paragraphs>316</Paragraphs>
  <Slides>31</Slides>
  <Notes>13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MUSCHEA_PPT_Template_WideScreen</vt:lpstr>
      <vt:lpstr>PowerPoint Presentation</vt:lpstr>
      <vt:lpstr>A Guide to Successful Telehealth Implementation: The Evolution of TSIM™ © 2019 Medical University of South Carolina</vt:lpstr>
      <vt:lpstr>PowerPoint Presentation</vt:lpstr>
      <vt:lpstr>PowerPoint Presentation</vt:lpstr>
      <vt:lpstr>MUSC Health  (Medical University of South Carolina)</vt:lpstr>
      <vt:lpstr>MUSC Center for Telehealth</vt:lpstr>
      <vt:lpstr>Center for Telehealth “Telehealth for efficient, effective care”</vt:lpstr>
      <vt:lpstr>Processes to be Navigated in Telehealth Service Development</vt:lpstr>
      <vt:lpstr>Telehealth Implementation Challenges</vt:lpstr>
      <vt:lpstr>Current telehealth literature includes multiple &amp; separate frameworks related to:</vt:lpstr>
      <vt:lpstr>Sustainable Telemedicine: Designing and Building Infrastructure to Support a Comprehensive Telemedicine Practice (Mayo Clinic Experience)</vt:lpstr>
      <vt:lpstr>Factors that Impact Telehealth Success</vt:lpstr>
      <vt:lpstr>A Need for Telehealth Structure at MUSC </vt:lpstr>
      <vt:lpstr>Discovered ITIL  (Information Technology Infrastructure Library)</vt:lpstr>
      <vt:lpstr>ITIL Inspired the Creation of TSIM™ (Telehealth Service Implementation Model)</vt:lpstr>
      <vt:lpstr>TSIM™ (Telehealth Service Implementation Model)</vt:lpstr>
      <vt:lpstr>Telehealth Service Implementation Model (TSIM™)</vt:lpstr>
      <vt:lpstr>Strategy </vt:lpstr>
      <vt:lpstr>Thinking beyond “replicating care over distance” MUSC Center for Telehealth mission statement:  “Telehealth for efficient, effective care”</vt:lpstr>
      <vt:lpstr>Standardized Scoring Tool</vt:lpstr>
      <vt:lpstr>Design</vt:lpstr>
      <vt:lpstr>RACI matrix…through the common architecture</vt:lpstr>
      <vt:lpstr>Transition</vt:lpstr>
      <vt:lpstr>Transition</vt:lpstr>
      <vt:lpstr>Operations</vt:lpstr>
      <vt:lpstr>Continual Quality Improvement</vt:lpstr>
      <vt:lpstr>MUSC Telehealth - Connected Sites</vt:lpstr>
      <vt:lpstr>Volume of MUSC Telehealth Interactions</vt:lpstr>
      <vt:lpstr>Evaluating the TSIM™ Framework</vt:lpstr>
      <vt:lpstr>Summation</vt:lpstr>
      <vt:lpstr>A Guide to Successful Telehealth Implementation: The Evolution of TSIM™ © 2019 Medical University of South Carolina</vt:lpstr>
    </vt:vector>
  </TitlesOfParts>
  <Company>Medical University of South Carolina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 Center for Telehealth</dc:title>
  <dc:creator>Windows User</dc:creator>
  <cp:lastModifiedBy>Shawn Valenta</cp:lastModifiedBy>
  <cp:revision>296</cp:revision>
  <cp:lastPrinted>2019-08-27T20:39:14Z</cp:lastPrinted>
  <dcterms:created xsi:type="dcterms:W3CDTF">2017-07-10T20:25:57Z</dcterms:created>
  <dcterms:modified xsi:type="dcterms:W3CDTF">2019-08-27T21:29:01Z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1758049404</vt:i4>
  </property>
  <property fmtid="{D5CDD505-2E9C-101B-9397-08002B2CF9AE}" pid="3" name="_NewReviewCycle">
    <vt:lpwstr/>
  </property>
  <property fmtid="{D5CDD505-2E9C-101B-9397-08002B2CF9AE}" pid="4" name="_EmailSubject">
    <vt:lpwstr>TSIM ppt</vt:lpwstr>
  </property>
  <property fmtid="{D5CDD505-2E9C-101B-9397-08002B2CF9AE}" pid="5" name="_AuthorEmail">
    <vt:lpwstr>valentas@musc.edu</vt:lpwstr>
  </property>
  <property fmtid="{D5CDD505-2E9C-101B-9397-08002B2CF9AE}" pid="6" name="_AuthorEmailDisplayName">
    <vt:lpwstr>Valenta, Shawn Richard</vt:lpwstr>
  </property>
  <property fmtid="{D5CDD505-2E9C-101B-9397-08002B2CF9AE}" pid="7" name="_PreviousAdHocReviewCycleID">
    <vt:i4>-822438855</vt:i4>
  </property>
</Properties>
</file>